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5" r:id="rId1"/>
    <p:sldMasterId id="2147483686" r:id="rId2"/>
  </p:sldMasterIdLst>
  <p:notesMasterIdLst>
    <p:notesMasterId r:id="rId21"/>
  </p:notesMasterIdLst>
  <p:handoutMasterIdLst>
    <p:handoutMasterId r:id="rId22"/>
  </p:handoutMasterIdLst>
  <p:sldIdLst>
    <p:sldId id="456" r:id="rId3"/>
    <p:sldId id="514" r:id="rId4"/>
    <p:sldId id="513" r:id="rId5"/>
    <p:sldId id="515" r:id="rId6"/>
    <p:sldId id="516" r:id="rId7"/>
    <p:sldId id="528" r:id="rId8"/>
    <p:sldId id="521" r:id="rId9"/>
    <p:sldId id="540" r:id="rId10"/>
    <p:sldId id="541" r:id="rId11"/>
    <p:sldId id="542" r:id="rId12"/>
    <p:sldId id="543" r:id="rId13"/>
    <p:sldId id="547" r:id="rId14"/>
    <p:sldId id="544" r:id="rId15"/>
    <p:sldId id="545" r:id="rId16"/>
    <p:sldId id="546" r:id="rId17"/>
    <p:sldId id="534" r:id="rId18"/>
    <p:sldId id="477" r:id="rId19"/>
    <p:sldId id="478" r:id="rId20"/>
  </p:sldIdLst>
  <p:sldSz cx="9906000" cy="6858000" type="A4"/>
  <p:notesSz cx="6797675" cy="9926638"/>
  <p:custDataLst>
    <p:tags r:id="rId23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D58391"/>
    <a:srgbClr val="CC0000"/>
    <a:srgbClr val="D6DFEE"/>
    <a:srgbClr val="FF33CC"/>
    <a:srgbClr val="B2B2B2"/>
    <a:srgbClr val="008000"/>
    <a:srgbClr val="FF66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94874" autoAdjust="0"/>
  </p:normalViewPr>
  <p:slideViewPr>
    <p:cSldViewPr snapToGrid="0" snapToObjects="1" showGuides="1">
      <p:cViewPr varScale="1">
        <p:scale>
          <a:sx n="111" d="100"/>
          <a:sy n="111" d="100"/>
        </p:scale>
        <p:origin x="-1446" y="-84"/>
      </p:cViewPr>
      <p:guideLst>
        <p:guide orient="horz" pos="4002"/>
        <p:guide pos="325"/>
        <p:guide pos="5909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90" d="100"/>
          <a:sy n="90" d="100"/>
        </p:scale>
        <p:origin x="-3756" y="-11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7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4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ppe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chemeClr val="accent3"/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</c:dPt>
          <c:val>
            <c:numRef>
              <c:f>Tabelle1!$A$4:$A$5</c:f>
              <c:numCache>
                <c:formatCode>0%</c:formatCode>
                <c:ptCount val="2"/>
                <c:pt idx="0">
                  <c:v>0.32</c:v>
                </c:pt>
                <c:pt idx="1">
                  <c:v>0.68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Arbeitsergebnis!$A$5</c:f>
              <c:strCache>
                <c:ptCount val="1"/>
                <c:pt idx="0">
                  <c:v>Arbeitsergebnis</c:v>
                </c:pt>
              </c:strCache>
            </c:strRef>
          </c:tx>
          <c:invertIfNegative val="0"/>
          <c:cat>
            <c:numRef>
              <c:f>Arbeitsergebnis!$B$4:$O$4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Arbeitsergebnis!$B$5:$O$5</c:f>
              <c:numCache>
                <c:formatCode>_-* #,##0.00\ [$€-407]_-;\-* #,##0.00\ [$€-407]_-;_-* "-"??\ [$€-407]_-;_-@_-</c:formatCode>
                <c:ptCount val="6"/>
                <c:pt idx="0">
                  <c:v>228101.98</c:v>
                </c:pt>
                <c:pt idx="1">
                  <c:v>289752.36</c:v>
                </c:pt>
                <c:pt idx="2">
                  <c:v>277847.2</c:v>
                </c:pt>
                <c:pt idx="3">
                  <c:v>296946.90000000002</c:v>
                </c:pt>
                <c:pt idx="4">
                  <c:v>311580.99</c:v>
                </c:pt>
                <c:pt idx="5">
                  <c:v>265916.39</c:v>
                </c:pt>
              </c:numCache>
            </c:numRef>
          </c:val>
        </c:ser>
        <c:ser>
          <c:idx val="1"/>
          <c:order val="1"/>
          <c:tx>
            <c:strRef>
              <c:f>Arbeitsergebnis!$A$6</c:f>
              <c:strCache>
                <c:ptCount val="1"/>
                <c:pt idx="0">
                  <c:v>Verwendung (Betreutenlöhne)</c:v>
                </c:pt>
              </c:strCache>
            </c:strRef>
          </c:tx>
          <c:invertIfNegative val="0"/>
          <c:cat>
            <c:numRef>
              <c:f>Arbeitsergebnis!$B$4:$O$4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Arbeitsergebnis!$B$6:$O$6</c:f>
              <c:numCache>
                <c:formatCode>_-* #,##0.00\ [$€-407]_-;\-* #,##0.00\ [$€-407]_-;_-* "-"??\ [$€-407]_-;_-@_-</c:formatCode>
                <c:ptCount val="6"/>
                <c:pt idx="0">
                  <c:v>258679.78</c:v>
                </c:pt>
                <c:pt idx="1">
                  <c:v>261262.9</c:v>
                </c:pt>
                <c:pt idx="2">
                  <c:v>264852.90999999997</c:v>
                </c:pt>
                <c:pt idx="3">
                  <c:v>266268.02</c:v>
                </c:pt>
                <c:pt idx="4">
                  <c:v>277738.76</c:v>
                </c:pt>
                <c:pt idx="5">
                  <c:v>282687.48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686848"/>
        <c:axId val="10688384"/>
        <c:axId val="0"/>
      </c:bar3DChart>
      <c:catAx>
        <c:axId val="10686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688384"/>
        <c:crosses val="autoZero"/>
        <c:auto val="1"/>
        <c:lblAlgn val="ctr"/>
        <c:lblOffset val="100"/>
        <c:noMultiLvlLbl val="0"/>
      </c:catAx>
      <c:valAx>
        <c:axId val="10688384"/>
        <c:scaling>
          <c:orientation val="minMax"/>
        </c:scaling>
        <c:delete val="0"/>
        <c:axPos val="l"/>
        <c:majorGridlines/>
        <c:numFmt formatCode="_-* #,##0.00\ [$€-407]_-;\-* #,##0.00\ [$€-407]_-;_-* &quot;-&quot;??\ [$€-407]_-;_-@_-" sourceLinked="1"/>
        <c:majorTickMark val="out"/>
        <c:minorTickMark val="none"/>
        <c:tickLblPos val="nextTo"/>
        <c:crossAx val="1068684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Arbeitsergebnis!$A$7</c:f>
              <c:strCache>
                <c:ptCount val="1"/>
                <c:pt idx="0">
                  <c:v>Verwendungsquote</c:v>
                </c:pt>
              </c:strCache>
            </c:strRef>
          </c:tx>
          <c:marker>
            <c:symbol val="none"/>
          </c:marker>
          <c:cat>
            <c:numRef>
              <c:f>Arbeitsergebnis!$B$4:$O$4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Arbeitsergebnis!$B$7:$O$7</c:f>
              <c:numCache>
                <c:formatCode>0%</c:formatCode>
                <c:ptCount val="6"/>
                <c:pt idx="0">
                  <c:v>1.1340531984860456</c:v>
                </c:pt>
                <c:pt idx="1">
                  <c:v>0.90167652128873088</c:v>
                </c:pt>
                <c:pt idx="2">
                  <c:v>0.95323224419753005</c:v>
                </c:pt>
                <c:pt idx="3">
                  <c:v>0.89668563638818921</c:v>
                </c:pt>
                <c:pt idx="4">
                  <c:v>0.89138544684642029</c:v>
                </c:pt>
                <c:pt idx="5">
                  <c:v>1.0630690345939187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72320"/>
        <c:axId val="10873856"/>
      </c:lineChart>
      <c:catAx>
        <c:axId val="10872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873856"/>
        <c:crosses val="autoZero"/>
        <c:auto val="1"/>
        <c:lblAlgn val="ctr"/>
        <c:lblOffset val="100"/>
        <c:noMultiLvlLbl val="0"/>
      </c:catAx>
      <c:valAx>
        <c:axId val="1087385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087232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ChangeArrowheads="1"/>
          </p:cNvSpPr>
          <p:nvPr/>
        </p:nvSpPr>
        <p:spPr bwMode="auto">
          <a:xfrm>
            <a:off x="5600700" y="9540876"/>
            <a:ext cx="7175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3" tIns="45681" rIns="91363" bIns="45681" anchor="ctr"/>
          <a:lstStyle/>
          <a:p>
            <a:pPr eaLnBrk="0" hangingPunct="0"/>
            <a:r>
              <a:rPr lang="de-DE" altLang="de-DE" sz="800"/>
              <a:t>Seite </a:t>
            </a:r>
            <a:fld id="{2F1D83AC-2D3E-49EE-8AE8-2D4FD979DAAF}" type="slidenum">
              <a:rPr lang="de-DE" altLang="de-DE" sz="800"/>
              <a:pPr eaLnBrk="0" hangingPunct="0"/>
              <a:t>‹Nr.›</a:t>
            </a:fld>
            <a:endParaRPr lang="de-DE" altLang="de-DE" sz="800"/>
          </a:p>
        </p:txBody>
      </p:sp>
    </p:spTree>
    <p:extLst>
      <p:ext uri="{BB962C8B-B14F-4D97-AF65-F5344CB8AC3E}">
        <p14:creationId xmlns:p14="http://schemas.microsoft.com/office/powerpoint/2010/main" val="1495529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7686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1" y="4714875"/>
            <a:ext cx="4891088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363" tIns="45681" rIns="91363" bIns="456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dirty="0" smtClean="0"/>
              <a:t>Klicken Sie, um die Textformatierung des Masters zu bearbeiten.</a:t>
            </a:r>
          </a:p>
          <a:p>
            <a:pPr lvl="1"/>
            <a:r>
              <a:rPr lang="de-DE" altLang="de-DE" noProof="0" dirty="0" smtClean="0"/>
              <a:t>Zweite Ebene</a:t>
            </a:r>
          </a:p>
          <a:p>
            <a:pPr lvl="2"/>
            <a:r>
              <a:rPr lang="de-DE" altLang="de-DE" noProof="0" dirty="0" smtClean="0"/>
              <a:t>Dritte Ebene</a:t>
            </a:r>
          </a:p>
          <a:p>
            <a:pPr lvl="3"/>
            <a:r>
              <a:rPr lang="de-DE" altLang="de-DE" noProof="0" dirty="0" smtClean="0"/>
              <a:t>Vierte Ebene</a:t>
            </a:r>
          </a:p>
          <a:p>
            <a:pPr lvl="4"/>
            <a:r>
              <a:rPr lang="de-DE" altLang="de-DE" noProof="0" dirty="0" smtClean="0"/>
              <a:t>Fünfte Ebene</a:t>
            </a:r>
          </a:p>
          <a:p>
            <a:pPr lvl="5"/>
            <a:r>
              <a:rPr lang="de-DE" altLang="de-DE" noProof="0" dirty="0" smtClean="0"/>
              <a:t>Sechste Ebene</a:t>
            </a:r>
          </a:p>
        </p:txBody>
      </p:sp>
      <p:sp>
        <p:nvSpPr>
          <p:cNvPr id="100356" name="Rectangle 7"/>
          <p:cNvSpPr>
            <a:spLocks noChangeArrowheads="1"/>
          </p:cNvSpPr>
          <p:nvPr/>
        </p:nvSpPr>
        <p:spPr bwMode="auto">
          <a:xfrm>
            <a:off x="5600700" y="9540876"/>
            <a:ext cx="7175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3" tIns="45681" rIns="91363" bIns="45681" anchor="ctr"/>
          <a:lstStyle/>
          <a:p>
            <a:pPr eaLnBrk="0" hangingPunct="0"/>
            <a:r>
              <a:rPr lang="de-DE" altLang="de-DE" sz="800"/>
              <a:t>Seite </a:t>
            </a:r>
            <a:fld id="{DB343C2E-F22C-49B3-AF92-1C264CA3ED9A}" type="slidenum">
              <a:rPr lang="de-DE" altLang="de-DE" sz="800"/>
              <a:pPr eaLnBrk="0" hangingPunct="0"/>
              <a:t>‹Nr.›</a:t>
            </a:fld>
            <a:endParaRPr lang="de-DE" altLang="de-DE" sz="800"/>
          </a:p>
        </p:txBody>
      </p:sp>
      <p:sp>
        <p:nvSpPr>
          <p:cNvPr id="100357" name="Rectangle 7"/>
          <p:cNvSpPr>
            <a:spLocks noChangeArrowheads="1"/>
          </p:cNvSpPr>
          <p:nvPr/>
        </p:nvSpPr>
        <p:spPr bwMode="auto">
          <a:xfrm>
            <a:off x="392114" y="9540876"/>
            <a:ext cx="7747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3" tIns="45681" rIns="91363" bIns="45681" anchor="ctr"/>
          <a:lstStyle/>
          <a:p>
            <a:pPr eaLnBrk="0" hangingPunct="0"/>
            <a:r>
              <a:rPr lang="de-DE" altLang="de-DE" sz="800"/>
              <a:t>© malik-mzsg</a:t>
            </a:r>
          </a:p>
        </p:txBody>
      </p:sp>
    </p:spTree>
    <p:extLst>
      <p:ext uri="{BB962C8B-B14F-4D97-AF65-F5344CB8AC3E}">
        <p14:creationId xmlns:p14="http://schemas.microsoft.com/office/powerpoint/2010/main" val="23764067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ts val="388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230188" indent="-269875" algn="l" rtl="0" eaLnBrk="0" fontAlgn="base" hangingPunct="0">
      <a:spcBef>
        <a:spcPct val="0"/>
      </a:spcBef>
      <a:spcAft>
        <a:spcPts val="388"/>
      </a:spcAft>
      <a:buFont typeface="Arial" pitchFamily="34" charset="0"/>
      <a:buAutoNum type="arabicPeriod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538163" indent="-269875" algn="l" rtl="0" eaLnBrk="0" fontAlgn="base" hangingPunct="0">
      <a:spcBef>
        <a:spcPct val="0"/>
      </a:spcBef>
      <a:spcAft>
        <a:spcPts val="388"/>
      </a:spcAft>
      <a:buFont typeface="Arial" pitchFamily="34" charset="0"/>
      <a:buAutoNum type="alphaLcParenR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808038" indent="-269875" algn="l" rtl="0" eaLnBrk="0" fontAlgn="base" hangingPunct="0">
      <a:spcBef>
        <a:spcPct val="0"/>
      </a:spcBef>
      <a:spcAft>
        <a:spcPts val="388"/>
      </a:spcAft>
      <a:buFont typeface="Arial" pitchFamily="34" charset="0"/>
      <a:buChar char="-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077913" indent="-269875" algn="l" rtl="0" eaLnBrk="0" fontAlgn="base" hangingPunct="0">
      <a:spcBef>
        <a:spcPct val="0"/>
      </a:spcBef>
      <a:spcAft>
        <a:spcPts val="388"/>
      </a:spcAft>
      <a:buFont typeface="Arial" pitchFamily="34" charset="0"/>
      <a:buChar char="-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1343025" indent="-270000" algn="l" defTabSz="914400" rtl="0" eaLnBrk="1" latinLnBrk="0" hangingPunct="1">
      <a:spcAft>
        <a:spcPts val="384"/>
      </a:spcAft>
      <a:buFont typeface="Arial" pitchFamily="34" charset="0"/>
      <a:buChar char="-"/>
      <a:defRPr lang="de-DE" altLang="de-DE" sz="1200" kern="1200" baseline="0" dirty="0" smtClean="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1793875" indent="-269875" algn="l" defTabSz="914400" rtl="0" eaLnBrk="1" latinLnBrk="0" hangingPunct="1">
      <a:buNone/>
      <a:tabLst/>
      <a:defRPr sz="1200" kern="1200" baseline="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de-DE" altLang="de-D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de-DE" altLang="de-D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de-DE" altLang="de-D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de-DE" altLang="de-D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34140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81850" y="568325"/>
            <a:ext cx="2228850" cy="5557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95300" y="568325"/>
            <a:ext cx="6534150" cy="5557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52506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73ED9-0477-487A-B9CE-E577A798A84B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8BD4-B64A-43BA-B36A-5EAD75963E6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722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73ED9-0477-487A-B9CE-E577A798A84B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8BD4-B64A-43BA-B36A-5EAD75963E6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695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73ED9-0477-487A-B9CE-E577A798A84B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8BD4-B64A-43BA-B36A-5EAD75963E6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521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73ED9-0477-487A-B9CE-E577A798A84B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8BD4-B64A-43BA-B36A-5EAD75963E6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609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73ED9-0477-487A-B9CE-E577A798A84B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8BD4-B64A-43BA-B36A-5EAD75963E6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388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73ED9-0477-487A-B9CE-E577A798A84B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8BD4-B64A-43BA-B36A-5EAD75963E6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526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73ED9-0477-487A-B9CE-E577A798A84B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8BD4-B64A-43BA-B36A-5EAD75963E6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9064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73ED9-0477-487A-B9CE-E577A798A84B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8BD4-B64A-43BA-B36A-5EAD75963E6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6043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73ED9-0477-487A-B9CE-E577A798A84B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8BD4-B64A-43BA-B36A-5EAD75963E6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762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037345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73ED9-0477-487A-B9CE-E577A798A84B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8BD4-B64A-43BA-B36A-5EAD75963E6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30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73ED9-0477-487A-B9CE-E577A798A84B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8BD4-B64A-43BA-B36A-5EAD75963E6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415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6677503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514983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8564026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49260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978030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845337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56640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9"/>
          <p:cNvSpPr>
            <a:spLocks noGrp="1" noChangeArrowheads="1"/>
          </p:cNvSpPr>
          <p:nvPr>
            <p:ph type="title"/>
          </p:nvPr>
        </p:nvSpPr>
        <p:spPr bwMode="auto">
          <a:xfrm>
            <a:off x="527050" y="568325"/>
            <a:ext cx="884555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  <p:sp>
        <p:nvSpPr>
          <p:cNvPr id="1027" name="Text Box 114"/>
          <p:cNvSpPr txBox="1">
            <a:spLocks noChangeArrowheads="1"/>
          </p:cNvSpPr>
          <p:nvPr/>
        </p:nvSpPr>
        <p:spPr bwMode="auto">
          <a:xfrm>
            <a:off x="9372600" y="6573838"/>
            <a:ext cx="5334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9525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9525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9525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9525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9525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fld id="{633D8253-6C15-4EEF-906F-89EB7F1BA869}" type="slidenum">
              <a:rPr lang="de-DE" sz="800"/>
              <a:pPr algn="ctr"/>
              <a:t>‹Nr.›</a:t>
            </a:fld>
            <a:endParaRPr lang="de-DE" sz="800"/>
          </a:p>
        </p:txBody>
      </p:sp>
      <p:sp>
        <p:nvSpPr>
          <p:cNvPr id="1028" name="Text Box 120" descr="&lt;Datum&gt;"/>
          <p:cNvSpPr txBox="1">
            <a:spLocks noChangeArrowheads="1"/>
          </p:cNvSpPr>
          <p:nvPr/>
        </p:nvSpPr>
        <p:spPr bwMode="auto">
          <a:xfrm>
            <a:off x="7648575" y="6573838"/>
            <a:ext cx="9144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9525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9525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9525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9525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9525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endParaRPr lang="de-DE" sz="800"/>
          </a:p>
        </p:txBody>
      </p:sp>
      <p:sp>
        <p:nvSpPr>
          <p:cNvPr id="1029" name="Line 127"/>
          <p:cNvSpPr>
            <a:spLocks noChangeShapeType="1"/>
          </p:cNvSpPr>
          <p:nvPr/>
        </p:nvSpPr>
        <p:spPr bwMode="auto">
          <a:xfrm>
            <a:off x="523875" y="1219200"/>
            <a:ext cx="8845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0" name="Text Box 136" descr="&lt;Projektnummer&gt;"/>
          <p:cNvSpPr txBox="1">
            <a:spLocks noChangeArrowheads="1"/>
          </p:cNvSpPr>
          <p:nvPr/>
        </p:nvSpPr>
        <p:spPr bwMode="auto">
          <a:xfrm>
            <a:off x="1608138" y="6573838"/>
            <a:ext cx="188753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tabLst>
                <a:tab pos="9525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9525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9525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9525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9525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de-CH" sz="800"/>
          </a:p>
        </p:txBody>
      </p:sp>
      <p:sp>
        <p:nvSpPr>
          <p:cNvPr id="1031" name="Text Box 137" descr="&lt;Doc-ID&gt;&#10;"/>
          <p:cNvSpPr txBox="1">
            <a:spLocks noChangeArrowheads="1"/>
          </p:cNvSpPr>
          <p:nvPr/>
        </p:nvSpPr>
        <p:spPr bwMode="auto">
          <a:xfrm>
            <a:off x="523875" y="6573838"/>
            <a:ext cx="94456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tabLst>
                <a:tab pos="9525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9525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9525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9525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9525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de-DE" sz="800"/>
          </a:p>
        </p:txBody>
      </p:sp>
      <p:sp>
        <p:nvSpPr>
          <p:cNvPr id="1032" name="Rectangle 158" descr="Kundenlogo" hidden="1"/>
          <p:cNvSpPr>
            <a:spLocks noChangeArrowheads="1"/>
          </p:cNvSpPr>
          <p:nvPr/>
        </p:nvSpPr>
        <p:spPr bwMode="auto">
          <a:xfrm>
            <a:off x="527050" y="111125"/>
            <a:ext cx="2070100" cy="4143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>
              <a:spcBef>
                <a:spcPct val="50000"/>
              </a:spcBef>
              <a:spcAft>
                <a:spcPct val="20000"/>
              </a:spcAft>
            </a:pPr>
            <a:r>
              <a:rPr lang="de-CH"/>
              <a:t>Kundenlogo</a:t>
            </a:r>
          </a:p>
        </p:txBody>
      </p:sp>
      <p:sp>
        <p:nvSpPr>
          <p:cNvPr id="1186" name="Text Box 162"/>
          <p:cNvSpPr txBox="1">
            <a:spLocks noChangeArrowheads="1"/>
          </p:cNvSpPr>
          <p:nvPr/>
        </p:nvSpPr>
        <p:spPr bwMode="auto">
          <a:xfrm>
            <a:off x="8524875" y="6573838"/>
            <a:ext cx="850900" cy="214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>
            <a:lvl1pPr eaLnBrk="0" hangingPunct="0">
              <a:tabLst>
                <a:tab pos="9525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9525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9525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9525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9525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defRPr/>
            </a:pPr>
            <a:r>
              <a:rPr lang="de-DE" altLang="de-DE" sz="800" smtClean="0"/>
              <a:t>        </a:t>
            </a:r>
          </a:p>
        </p:txBody>
      </p:sp>
      <p:sp>
        <p:nvSpPr>
          <p:cNvPr id="1035" name="Text Box 13"/>
          <p:cNvSpPr txBox="1">
            <a:spLocks noChangeArrowheads="1"/>
          </p:cNvSpPr>
          <p:nvPr userDrawn="1"/>
        </p:nvSpPr>
        <p:spPr bwMode="auto">
          <a:xfrm>
            <a:off x="504824" y="6573838"/>
            <a:ext cx="396443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800" dirty="0" smtClean="0"/>
              <a:t>Infoabend</a:t>
            </a:r>
            <a:r>
              <a:rPr lang="de-DE" altLang="de-DE" sz="800" baseline="0" dirty="0" smtClean="0"/>
              <a:t> zum BTHG bei der Karl-Schubert-Gemeinschaft am 19.11.2019</a:t>
            </a:r>
            <a:endParaRPr lang="de-DE" altLang="de-DE" sz="800" dirty="0"/>
          </a:p>
        </p:txBody>
      </p:sp>
      <p:pic>
        <p:nvPicPr>
          <p:cNvPr id="1036" name="Picture 12" descr="I:\Microsoft_Vorlagen_Brief etc\Schriften_Logo\logo_neu.bmp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944" y="236306"/>
            <a:ext cx="2870778" cy="72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</a:defRPr>
      </a:lvl9pPr>
    </p:titleStyle>
    <p:bodyStyle>
      <a:lvl1pPr marL="354013" indent="-354013" algn="l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AutoNum type="arabicPeriod"/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635000" indent="-279400" algn="l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AutoNum type="alphaLcParenR"/>
        <a:defRPr sz="1600">
          <a:solidFill>
            <a:schemeClr val="tx1"/>
          </a:solidFill>
          <a:latin typeface="+mn-lt"/>
        </a:defRPr>
      </a:lvl2pPr>
      <a:lvl3pPr marL="904875" indent="-268288" algn="l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Char char="-"/>
        <a:defRPr sz="1600">
          <a:solidFill>
            <a:schemeClr val="tx1"/>
          </a:solidFill>
          <a:latin typeface="+mn-lt"/>
        </a:defRPr>
      </a:lvl3pPr>
      <a:lvl4pPr marL="1166813" indent="-260350" algn="l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Char char="-"/>
        <a:defRPr sz="1600">
          <a:solidFill>
            <a:schemeClr val="tx1"/>
          </a:solidFill>
          <a:latin typeface="+mn-lt"/>
        </a:defRPr>
      </a:lvl4pPr>
      <a:lvl5pPr marL="1346200" indent="-177800" algn="l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Char char="-"/>
        <a:defRPr sz="1600">
          <a:solidFill>
            <a:schemeClr val="tx1"/>
          </a:solidFill>
          <a:latin typeface="+mn-lt"/>
        </a:defRPr>
      </a:lvl5pPr>
      <a:lvl6pPr marL="1803400" indent="-177800" algn="l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Char char="-"/>
        <a:defRPr sz="1600">
          <a:solidFill>
            <a:schemeClr val="tx1"/>
          </a:solidFill>
          <a:latin typeface="+mn-lt"/>
        </a:defRPr>
      </a:lvl6pPr>
      <a:lvl7pPr marL="2260600" indent="-177800" algn="l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Char char="-"/>
        <a:defRPr sz="1600">
          <a:solidFill>
            <a:schemeClr val="tx1"/>
          </a:solidFill>
          <a:latin typeface="+mn-lt"/>
        </a:defRPr>
      </a:lvl7pPr>
      <a:lvl8pPr marL="2717800" indent="-177800" algn="l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Char char="-"/>
        <a:defRPr sz="1600">
          <a:solidFill>
            <a:schemeClr val="tx1"/>
          </a:solidFill>
          <a:latin typeface="+mn-lt"/>
        </a:defRPr>
      </a:lvl8pPr>
      <a:lvl9pPr marL="3175000" indent="-177800" algn="l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6F73ED9-0477-487A-B9CE-E577A798A84B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05.12.2019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8BF8BD4-B64A-43BA-B36A-5EAD75963E60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569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600200" y="1026935"/>
            <a:ext cx="7767638" cy="5539978"/>
          </a:xfrm>
        </p:spPr>
        <p:txBody>
          <a:bodyPr anchor="t">
            <a:spAutoFit/>
          </a:bodyPr>
          <a:lstStyle/>
          <a:p>
            <a:pPr eaLnBrk="1" hangingPunct="1"/>
            <a:r>
              <a:rPr lang="de-CH" altLang="de-DE" dirty="0" smtClean="0"/>
              <a:t/>
            </a:r>
            <a:br>
              <a:rPr lang="de-CH" altLang="de-DE" dirty="0" smtClean="0"/>
            </a:br>
            <a:r>
              <a:rPr lang="de-CH" altLang="de-DE" dirty="0"/>
              <a:t/>
            </a:r>
            <a:br>
              <a:rPr lang="de-CH" altLang="de-DE" dirty="0"/>
            </a:br>
            <a:r>
              <a:rPr lang="de-CH" altLang="de-DE" dirty="0"/>
              <a:t>Herzlich Willkommen!</a:t>
            </a:r>
            <a:r>
              <a:rPr lang="de-CH" altLang="de-DE" dirty="0" smtClean="0"/>
              <a:t/>
            </a:r>
            <a:br>
              <a:rPr lang="de-CH" altLang="de-DE" dirty="0" smtClean="0"/>
            </a:br>
            <a:r>
              <a:rPr lang="de-CH" altLang="de-DE" dirty="0" smtClean="0"/>
              <a:t/>
            </a:r>
            <a:br>
              <a:rPr lang="de-CH" altLang="de-DE" dirty="0" smtClean="0"/>
            </a:br>
            <a:r>
              <a:rPr lang="de-CH" altLang="de-DE" dirty="0"/>
              <a:t/>
            </a:r>
            <a:br>
              <a:rPr lang="de-CH" altLang="de-DE" dirty="0"/>
            </a:br>
            <a:r>
              <a:rPr lang="de-CH" altLang="de-DE" dirty="0" smtClean="0"/>
              <a:t/>
            </a:r>
            <a:br>
              <a:rPr lang="de-CH" altLang="de-DE" dirty="0" smtClean="0"/>
            </a:br>
            <a:r>
              <a:rPr lang="de-CH" altLang="de-DE" dirty="0"/>
              <a:t/>
            </a:r>
            <a:br>
              <a:rPr lang="de-CH" altLang="de-DE" dirty="0"/>
            </a:br>
            <a:r>
              <a:rPr lang="de-CH" altLang="de-DE" dirty="0" smtClean="0"/>
              <a:t/>
            </a:r>
            <a:br>
              <a:rPr lang="de-CH" altLang="de-DE" dirty="0" smtClean="0"/>
            </a:br>
            <a:r>
              <a:rPr lang="de-CH" altLang="de-DE" dirty="0" smtClean="0"/>
              <a:t/>
            </a:r>
            <a:br>
              <a:rPr lang="de-CH" altLang="de-DE" dirty="0" smtClean="0"/>
            </a:br>
            <a:r>
              <a:rPr lang="de-CH" altLang="de-DE" dirty="0"/>
              <a:t/>
            </a:r>
            <a:br>
              <a:rPr lang="de-CH" altLang="de-DE" dirty="0"/>
            </a:br>
            <a:r>
              <a:rPr lang="de-CH" altLang="de-DE" dirty="0" smtClean="0"/>
              <a:t/>
            </a:r>
            <a:br>
              <a:rPr lang="de-CH" altLang="de-DE" dirty="0" smtClean="0"/>
            </a:br>
            <a:r>
              <a:rPr lang="de-CH" altLang="de-DE" dirty="0"/>
              <a:t/>
            </a:r>
            <a:br>
              <a:rPr lang="de-CH" altLang="de-DE" dirty="0"/>
            </a:br>
            <a:r>
              <a:rPr lang="de-CH" altLang="de-DE" dirty="0" smtClean="0"/>
              <a:t/>
            </a:r>
            <a:br>
              <a:rPr lang="de-CH" altLang="de-DE" dirty="0" smtClean="0"/>
            </a:br>
            <a:r>
              <a:rPr lang="de-CH" altLang="de-DE" dirty="0"/>
              <a:t/>
            </a:r>
            <a:br>
              <a:rPr lang="de-CH" altLang="de-DE" dirty="0"/>
            </a:br>
            <a:r>
              <a:rPr lang="de-CH" altLang="de-DE" dirty="0" smtClean="0"/>
              <a:t/>
            </a:r>
            <a:br>
              <a:rPr lang="de-CH" altLang="de-DE" dirty="0" smtClean="0"/>
            </a:br>
            <a:r>
              <a:rPr lang="de-CH" altLang="de-DE" dirty="0"/>
              <a:t/>
            </a:r>
            <a:br>
              <a:rPr lang="de-CH" altLang="de-DE" dirty="0"/>
            </a:br>
            <a:r>
              <a:rPr lang="de-CH" altLang="de-DE" dirty="0" smtClean="0"/>
              <a:t>19. November 2019</a:t>
            </a:r>
            <a:br>
              <a:rPr lang="de-CH" altLang="de-DE" dirty="0" smtClean="0"/>
            </a:br>
            <a:endParaRPr lang="de-CH" altLang="de-DE" i="1" dirty="0" smtClean="0"/>
          </a:p>
        </p:txBody>
      </p:sp>
      <p:pic>
        <p:nvPicPr>
          <p:cNvPr id="4" name="Grafik 3"/>
          <p:cNvPicPr/>
          <p:nvPr/>
        </p:nvPicPr>
        <p:blipFill rotWithShape="1">
          <a:blip r:embed="rId3"/>
          <a:srcRect l="35550" t="29630" r="35513" b="37831"/>
          <a:stretch/>
        </p:blipFill>
        <p:spPr bwMode="auto">
          <a:xfrm>
            <a:off x="1600200" y="2164762"/>
            <a:ext cx="5647544" cy="35464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hteck 1"/>
          <p:cNvSpPr/>
          <p:nvPr/>
        </p:nvSpPr>
        <p:spPr>
          <a:xfrm>
            <a:off x="507117" y="742013"/>
            <a:ext cx="62609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altLang="de-DE" sz="2000" b="1" dirty="0">
                <a:latin typeface="+mj-lt"/>
                <a:ea typeface="+mj-ea"/>
                <a:cs typeface="+mj-cs"/>
              </a:rPr>
              <a:t>Infoabend zum Bundesteilhabegesetz (BTHG)</a:t>
            </a:r>
            <a:endParaRPr lang="de-DE" sz="2000" b="1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1435100" algn="l"/>
              </a:tabLst>
            </a:pPr>
            <a:r>
              <a:rPr lang="de-DE" dirty="0" smtClean="0"/>
              <a:t>2. Werkstattlohn</a:t>
            </a:r>
            <a:endParaRPr lang="de-CH" alt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605" y="1358200"/>
            <a:ext cx="5746750" cy="482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5884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1435100" algn="l"/>
              </a:tabLst>
            </a:pPr>
            <a:r>
              <a:rPr lang="de-DE" dirty="0" smtClean="0"/>
              <a:t>3. Mittagessen in der </a:t>
            </a:r>
            <a:r>
              <a:rPr lang="de-DE" dirty="0" err="1" smtClean="0"/>
              <a:t>WfbM</a:t>
            </a:r>
            <a:endParaRPr lang="de-CH" altLang="de-DE" dirty="0"/>
          </a:p>
        </p:txBody>
      </p:sp>
      <p:sp>
        <p:nvSpPr>
          <p:cNvPr id="4" name="Rechteck 3"/>
          <p:cNvSpPr/>
          <p:nvPr/>
        </p:nvSpPr>
        <p:spPr>
          <a:xfrm>
            <a:off x="527050" y="1351517"/>
            <a:ext cx="88455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tabLst>
                <a:tab pos="1435100" algn="l"/>
              </a:tabLst>
            </a:pPr>
            <a:r>
              <a:rPr lang="de-CH" altLang="de-DE" kern="0" dirty="0" smtClean="0"/>
              <a:t>Aufgrund des BTHG wird das Mittagessen in der </a:t>
            </a:r>
            <a:r>
              <a:rPr lang="de-CH" altLang="de-DE" kern="0" dirty="0" err="1" smtClean="0"/>
              <a:t>WfbM</a:t>
            </a:r>
            <a:r>
              <a:rPr lang="de-CH" altLang="de-DE" kern="0" dirty="0" smtClean="0"/>
              <a:t> ab 01.01.2020 nicht mehr über den Pflegesatz refinanziert. </a:t>
            </a:r>
          </a:p>
          <a:p>
            <a:pPr eaLnBrk="1" hangingPunct="1">
              <a:tabLst>
                <a:tab pos="1435100" algn="l"/>
              </a:tabLst>
            </a:pPr>
            <a:r>
              <a:rPr lang="de-CH" altLang="de-DE" kern="0" dirty="0" smtClean="0"/>
              <a:t>Alle Werkstattbeschäftigten müssen ab 01.01.2020 das Essen selbst bezahlen. </a:t>
            </a:r>
          </a:p>
          <a:p>
            <a:pPr eaLnBrk="1" hangingPunct="1">
              <a:tabLst>
                <a:tab pos="1435100" algn="l"/>
              </a:tabLst>
            </a:pPr>
            <a:r>
              <a:rPr lang="de-CH" altLang="de-DE" kern="0" dirty="0" smtClean="0"/>
              <a:t>Jede*r kann grundsätzlich entscheiden, ob sie/er mitessen möchte oder nicht.</a:t>
            </a:r>
          </a:p>
          <a:p>
            <a:pPr eaLnBrk="1" hangingPunct="1">
              <a:tabLst>
                <a:tab pos="1435100" algn="l"/>
              </a:tabLst>
            </a:pPr>
            <a:r>
              <a:rPr lang="de-CH" altLang="de-DE" kern="0" dirty="0" smtClean="0"/>
              <a:t>Es wird eine Möglichkeit der (</a:t>
            </a:r>
            <a:r>
              <a:rPr lang="de-CH" altLang="de-DE" kern="0" dirty="0" smtClean="0"/>
              <a:t>monatlichen) </a:t>
            </a:r>
            <a:r>
              <a:rPr lang="de-CH" altLang="de-DE" kern="0" dirty="0" smtClean="0"/>
              <a:t>An- und Abmeldung geben, abgerechnet wird eine monatliche Pauschale. </a:t>
            </a:r>
            <a:endParaRPr lang="de-CH" altLang="de-DE" kern="0" dirty="0"/>
          </a:p>
          <a:p>
            <a:pPr eaLnBrk="1" hangingPunct="1">
              <a:tabLst>
                <a:tab pos="1435100" algn="l"/>
              </a:tabLst>
            </a:pPr>
            <a:r>
              <a:rPr lang="de-CH" altLang="de-DE" kern="0" dirty="0" smtClean="0"/>
              <a:t>Die Verpflegungskosten </a:t>
            </a:r>
            <a:r>
              <a:rPr lang="de-CH" altLang="de-DE" kern="0" dirty="0" smtClean="0"/>
              <a:t>werden </a:t>
            </a:r>
            <a:r>
              <a:rPr lang="de-CH" altLang="de-DE" kern="0" dirty="0" smtClean="0"/>
              <a:t>direkt mit dem Werkstattlohn verrechnet.   </a:t>
            </a:r>
          </a:p>
          <a:p>
            <a:pPr eaLnBrk="1" hangingPunct="1">
              <a:tabLst>
                <a:tab pos="1435100" algn="l"/>
              </a:tabLst>
            </a:pPr>
            <a:endParaRPr lang="de-CH" altLang="de-DE" kern="0" dirty="0" smtClean="0"/>
          </a:p>
          <a:p>
            <a:pPr eaLnBrk="1" hangingPunct="1">
              <a:tabLst>
                <a:tab pos="1435100" algn="l"/>
              </a:tabLst>
            </a:pPr>
            <a:r>
              <a:rPr lang="de-CH" altLang="de-DE" kern="0" dirty="0" smtClean="0"/>
              <a:t>Wie können Sie die Mehrkosten erstattet bekommen? </a:t>
            </a:r>
            <a:endParaRPr lang="de-CH" altLang="de-DE" kern="0" dirty="0"/>
          </a:p>
          <a:p>
            <a:pPr eaLnBrk="1" hangingPunct="1">
              <a:tabLst>
                <a:tab pos="1435100" algn="l"/>
              </a:tabLst>
            </a:pPr>
            <a:r>
              <a:rPr lang="de-CH" altLang="de-DE" kern="0" dirty="0" smtClean="0"/>
              <a:t>«Verpflegung» gehört in den Bereich Sozialhilfe. Daher muss ein formloser Antrag beim Sozialamt gestellt werden.</a:t>
            </a:r>
          </a:p>
          <a:p>
            <a:pPr eaLnBrk="1" hangingPunct="1">
              <a:tabLst>
                <a:tab pos="1435100" algn="l"/>
              </a:tabLst>
            </a:pPr>
            <a:r>
              <a:rPr lang="de-CH" altLang="de-DE" kern="0" dirty="0" smtClean="0"/>
              <a:t>Ein Muster dazu liegt aus.   </a:t>
            </a:r>
            <a:endParaRPr lang="de-CH" altLang="de-DE" kern="0" dirty="0"/>
          </a:p>
        </p:txBody>
      </p:sp>
    </p:spTree>
    <p:extLst>
      <p:ext uri="{BB962C8B-B14F-4D97-AF65-F5344CB8AC3E}">
        <p14:creationId xmlns:p14="http://schemas.microsoft.com/office/powerpoint/2010/main" val="27582593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1435100" algn="l"/>
              </a:tabLst>
            </a:pPr>
            <a:r>
              <a:rPr lang="de-DE" dirty="0" smtClean="0"/>
              <a:t>3. Mittagessen in der </a:t>
            </a:r>
            <a:r>
              <a:rPr lang="de-DE" dirty="0" err="1" smtClean="0"/>
              <a:t>WfbM</a:t>
            </a:r>
            <a:endParaRPr lang="de-CH" altLang="de-DE" dirty="0"/>
          </a:p>
        </p:txBody>
      </p:sp>
      <p:sp>
        <p:nvSpPr>
          <p:cNvPr id="4" name="Rechteck 3"/>
          <p:cNvSpPr/>
          <p:nvPr/>
        </p:nvSpPr>
        <p:spPr>
          <a:xfrm>
            <a:off x="527050" y="1351517"/>
            <a:ext cx="88455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tabLst>
                <a:tab pos="1435100" algn="l"/>
              </a:tabLst>
            </a:pPr>
            <a:r>
              <a:rPr lang="de-DE" altLang="de-DE" b="1" kern="0" dirty="0" smtClean="0"/>
              <a:t>BMAS-Rundschreiben vom 28.10.19:</a:t>
            </a:r>
          </a:p>
          <a:p>
            <a:pPr eaLnBrk="1" hangingPunct="1">
              <a:tabLst>
                <a:tab pos="1435100" algn="l"/>
              </a:tabLst>
            </a:pPr>
            <a:r>
              <a:rPr lang="de-DE" altLang="de-DE" kern="0" dirty="0" smtClean="0"/>
              <a:t>Entstehen </a:t>
            </a:r>
            <a:r>
              <a:rPr lang="de-DE" altLang="de-DE" kern="0" dirty="0"/>
              <a:t>durch die Teilnahme am gemeinschaftlichen Mittagessen (Mehr-) </a:t>
            </a:r>
            <a:r>
              <a:rPr lang="de-DE" altLang="de-DE" kern="0" dirty="0" smtClean="0"/>
              <a:t>Aufwendungen</a:t>
            </a:r>
            <a:r>
              <a:rPr lang="de-DE" altLang="de-DE" kern="0" dirty="0"/>
              <a:t>, so ist nach § 42b Absatz 2 Satz 2 SGB XII für jeden Arbeitstag ein Betrag in Höhe von einem Dreißigstel des Betrages, der sich nach § 2 Absatz 1 Satz 2 der </a:t>
            </a:r>
            <a:r>
              <a:rPr lang="de-DE" altLang="de-DE" kern="0" dirty="0" smtClean="0"/>
              <a:t>Sozialversicherungs-</a:t>
            </a:r>
            <a:r>
              <a:rPr lang="de-DE" altLang="de-DE" kern="0" dirty="0" err="1" smtClean="0"/>
              <a:t>entgeltverordnung</a:t>
            </a:r>
            <a:r>
              <a:rPr lang="de-DE" altLang="de-DE" kern="0" dirty="0" smtClean="0"/>
              <a:t> </a:t>
            </a:r>
            <a:r>
              <a:rPr lang="de-DE" altLang="de-DE" kern="0" dirty="0"/>
              <a:t>bemisst, als Mehrbedarf anzuerkennen. Dies sind </a:t>
            </a:r>
            <a:r>
              <a:rPr lang="de-DE" altLang="de-DE" kern="0" dirty="0" smtClean="0"/>
              <a:t>voraussichtlich im </a:t>
            </a:r>
            <a:r>
              <a:rPr lang="de-DE" altLang="de-DE" kern="0" dirty="0"/>
              <a:t>Jahr 2020 3,40 Euro je Arbeitstag</a:t>
            </a:r>
            <a:r>
              <a:rPr lang="de-DE" altLang="de-DE" kern="0" dirty="0" smtClean="0"/>
              <a:t>.</a:t>
            </a:r>
          </a:p>
          <a:p>
            <a:pPr eaLnBrk="1" hangingPunct="1">
              <a:tabLst>
                <a:tab pos="1435100" algn="l"/>
              </a:tabLst>
            </a:pPr>
            <a:endParaRPr lang="de-DE" altLang="de-DE" kern="0" dirty="0"/>
          </a:p>
          <a:p>
            <a:pPr eaLnBrk="1" hangingPunct="1">
              <a:tabLst>
                <a:tab pos="1435100" algn="l"/>
              </a:tabLst>
            </a:pPr>
            <a:r>
              <a:rPr lang="de-DE" altLang="de-DE" kern="0" dirty="0"/>
              <a:t>Im Interesse einer verwaltungsschonenden, für die Leistungsberechtigten transparenten und nachvollziehbaren bundeseinheitlichen Verwaltungspraxis bestehen unter Berück-</a:t>
            </a:r>
            <a:r>
              <a:rPr lang="de-DE" altLang="de-DE" kern="0" dirty="0" err="1"/>
              <a:t>sichtigung</a:t>
            </a:r>
            <a:r>
              <a:rPr lang="de-DE" altLang="de-DE" kern="0" dirty="0"/>
              <a:t> der Gesetzesbegründung keine Bedenken dagegen, der prognostischen Er-</a:t>
            </a:r>
            <a:r>
              <a:rPr lang="de-DE" altLang="de-DE" kern="0" dirty="0" err="1"/>
              <a:t>mittlung</a:t>
            </a:r>
            <a:r>
              <a:rPr lang="de-DE" altLang="de-DE" kern="0" dirty="0"/>
              <a:t> der zu berücksichtigenden Arbeitstage folgende Werte zugrunde zu legen</a:t>
            </a:r>
            <a:r>
              <a:rPr lang="de-DE" altLang="de-DE" kern="0" dirty="0" smtClean="0"/>
              <a:t>:</a:t>
            </a:r>
          </a:p>
          <a:p>
            <a:pPr eaLnBrk="1" hangingPunct="1">
              <a:tabLst>
                <a:tab pos="1435100" algn="l"/>
              </a:tabLst>
            </a:pPr>
            <a:endParaRPr lang="de-DE" altLang="de-DE" kern="0" dirty="0"/>
          </a:p>
          <a:p>
            <a:pPr eaLnBrk="1" hangingPunct="1">
              <a:tabLst>
                <a:tab pos="1435100" algn="l"/>
              </a:tabLst>
            </a:pPr>
            <a:r>
              <a:rPr lang="de-DE" altLang="de-DE" kern="0" dirty="0"/>
              <a:t>Daraus ergäben sich für die prognostische Feststellung folgende gleichbleibende </a:t>
            </a:r>
            <a:r>
              <a:rPr lang="de-DE" altLang="de-DE" kern="0" dirty="0" smtClean="0"/>
              <a:t>Monatswerte </a:t>
            </a:r>
            <a:r>
              <a:rPr lang="de-DE" altLang="de-DE" kern="0" dirty="0"/>
              <a:t>(Stand 2019</a:t>
            </a:r>
            <a:r>
              <a:rPr lang="de-DE" altLang="de-DE" kern="0" dirty="0" smtClean="0"/>
              <a:t>):</a:t>
            </a:r>
          </a:p>
          <a:p>
            <a:r>
              <a:rPr lang="de-DE" b="1" dirty="0"/>
              <a:t>Regelmäßige Arbeitstage </a:t>
            </a:r>
            <a:r>
              <a:rPr lang="de-DE" dirty="0"/>
              <a:t>	</a:t>
            </a:r>
            <a:r>
              <a:rPr lang="de-DE" b="1" dirty="0"/>
              <a:t>Höhe des Mehrbedarfs </a:t>
            </a:r>
            <a:r>
              <a:rPr lang="de-DE" dirty="0"/>
              <a:t>	</a:t>
            </a:r>
          </a:p>
          <a:p>
            <a:r>
              <a:rPr lang="de-DE" dirty="0"/>
              <a:t>5-Tage-Arbeitswoche 	</a:t>
            </a:r>
            <a:r>
              <a:rPr lang="de-DE" b="1" dirty="0"/>
              <a:t>64,60 Euro </a:t>
            </a:r>
            <a:r>
              <a:rPr lang="de-DE" dirty="0"/>
              <a:t>	</a:t>
            </a:r>
          </a:p>
          <a:p>
            <a:r>
              <a:rPr lang="de-DE" dirty="0"/>
              <a:t>4-Tage-Arbeitswoche 	</a:t>
            </a:r>
            <a:r>
              <a:rPr lang="de-DE" b="1" dirty="0"/>
              <a:t>51,00 Euro </a:t>
            </a:r>
            <a:r>
              <a:rPr lang="de-DE" dirty="0"/>
              <a:t>	</a:t>
            </a:r>
          </a:p>
          <a:p>
            <a:r>
              <a:rPr lang="de-DE" dirty="0"/>
              <a:t>3-Tage-Arbeitswoche 	</a:t>
            </a:r>
            <a:r>
              <a:rPr lang="de-DE" b="1" dirty="0"/>
              <a:t>37,40 Euro </a:t>
            </a:r>
            <a:r>
              <a:rPr lang="de-DE" dirty="0"/>
              <a:t>	</a:t>
            </a:r>
          </a:p>
          <a:p>
            <a:r>
              <a:rPr lang="de-DE" dirty="0"/>
              <a:t>2-Tage-Arbeitswoche 	</a:t>
            </a:r>
            <a:r>
              <a:rPr lang="de-DE" b="1" dirty="0"/>
              <a:t>27,20 Euro </a:t>
            </a:r>
            <a:r>
              <a:rPr lang="de-DE" dirty="0"/>
              <a:t>	</a:t>
            </a:r>
          </a:p>
          <a:p>
            <a:r>
              <a:rPr lang="de-DE" dirty="0"/>
              <a:t>1- Tag-Arbeitswoche 	</a:t>
            </a:r>
            <a:r>
              <a:rPr lang="de-DE" b="1" dirty="0"/>
              <a:t>13,60 Euro </a:t>
            </a:r>
            <a:r>
              <a:rPr lang="de-D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179093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1435100" algn="l"/>
              </a:tabLst>
            </a:pPr>
            <a:r>
              <a:rPr lang="de-DE" dirty="0" smtClean="0"/>
              <a:t>3. Mittagessen in der </a:t>
            </a:r>
            <a:r>
              <a:rPr lang="de-DE" dirty="0" err="1" smtClean="0"/>
              <a:t>WfbM</a:t>
            </a:r>
            <a:endParaRPr lang="de-CH" altLang="de-DE" dirty="0"/>
          </a:p>
        </p:txBody>
      </p:sp>
      <p:sp>
        <p:nvSpPr>
          <p:cNvPr id="4" name="Rechteck 3"/>
          <p:cNvSpPr/>
          <p:nvPr/>
        </p:nvSpPr>
        <p:spPr>
          <a:xfrm>
            <a:off x="527050" y="1351517"/>
            <a:ext cx="88455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tabLst>
                <a:tab pos="1435100" algn="l"/>
              </a:tabLst>
            </a:pPr>
            <a:r>
              <a:rPr lang="de-CH" altLang="de-DE" kern="0" dirty="0" smtClean="0"/>
              <a:t>Muster «formloser Antrag» beim Sozialamt:    </a:t>
            </a:r>
            <a:endParaRPr lang="de-CH" altLang="de-DE" kern="0" dirty="0"/>
          </a:p>
        </p:txBody>
      </p:sp>
      <p:pic>
        <p:nvPicPr>
          <p:cNvPr id="5" name="Grafik 4"/>
          <p:cNvPicPr/>
          <p:nvPr/>
        </p:nvPicPr>
        <p:blipFill rotWithShape="1">
          <a:blip r:embed="rId2"/>
          <a:srcRect l="33254" t="7941" r="34284" b="26990"/>
          <a:stretch/>
        </p:blipFill>
        <p:spPr bwMode="auto">
          <a:xfrm>
            <a:off x="2121167" y="1690071"/>
            <a:ext cx="5657316" cy="4836919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057137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1435100" algn="l"/>
              </a:tabLst>
            </a:pPr>
            <a:r>
              <a:rPr lang="de-DE" dirty="0"/>
              <a:t>4</a:t>
            </a:r>
            <a:r>
              <a:rPr lang="de-DE" dirty="0" smtClean="0"/>
              <a:t>. Update Landesrahmenvertrag</a:t>
            </a:r>
            <a:endParaRPr lang="de-CH" altLang="de-DE" dirty="0"/>
          </a:p>
        </p:txBody>
      </p:sp>
      <p:pic>
        <p:nvPicPr>
          <p:cNvPr id="3074" name="Picture 2" descr="C:\Users\tobias.braun\AppData\Local\Microsoft\Windows\Temporary Internet Files\Content.Outlook\6HAT9FKK\IMG_165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7" t="22928" r="10522" b="15515"/>
          <a:stretch/>
        </p:blipFill>
        <p:spPr bwMode="auto">
          <a:xfrm rot="5400000">
            <a:off x="2512464" y="1859991"/>
            <a:ext cx="5324030" cy="422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7573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1435100" algn="l"/>
              </a:tabLst>
            </a:pPr>
            <a:r>
              <a:rPr lang="de-DE" dirty="0"/>
              <a:t>4</a:t>
            </a:r>
            <a:r>
              <a:rPr lang="de-DE" dirty="0" smtClean="0"/>
              <a:t>. Update Landesrahmenvertrag</a:t>
            </a:r>
            <a:endParaRPr lang="de-CH" altLang="de-DE" dirty="0"/>
          </a:p>
        </p:txBody>
      </p:sp>
      <p:sp>
        <p:nvSpPr>
          <p:cNvPr id="4" name="Rechteck 3"/>
          <p:cNvSpPr/>
          <p:nvPr/>
        </p:nvSpPr>
        <p:spPr>
          <a:xfrm>
            <a:off x="527050" y="1351517"/>
            <a:ext cx="88455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buFont typeface="Wingdings"/>
              <a:buChar char="à"/>
              <a:tabLst>
                <a:tab pos="1435100" algn="l"/>
              </a:tabLst>
            </a:pPr>
            <a:r>
              <a:rPr lang="de-CH" altLang="de-DE" b="1" kern="0" dirty="0" smtClean="0">
                <a:sym typeface="Wingdings" panose="05000000000000000000" pitchFamily="2" charset="2"/>
              </a:rPr>
              <a:t>Es geht ums Geld!!! </a:t>
            </a:r>
          </a:p>
          <a:p>
            <a:pPr eaLnBrk="1" hangingPunct="1">
              <a:tabLst>
                <a:tab pos="1435100" algn="l"/>
              </a:tabLst>
            </a:pPr>
            <a:endParaRPr lang="de-CH" altLang="de-DE" kern="0" dirty="0" smtClean="0">
              <a:sym typeface="Wingdings" panose="05000000000000000000" pitchFamily="2" charset="2"/>
            </a:endParaRPr>
          </a:p>
          <a:p>
            <a:pPr marL="285750" indent="-285750" eaLnBrk="1" hangingPunct="1">
              <a:buFont typeface="Wingdings"/>
              <a:buChar char="à"/>
              <a:tabLst>
                <a:tab pos="1435100" algn="l"/>
              </a:tabLst>
            </a:pPr>
            <a:r>
              <a:rPr lang="de-DE" altLang="de-DE" kern="0" dirty="0" smtClean="0"/>
              <a:t>Nach </a:t>
            </a:r>
            <a:r>
              <a:rPr lang="de-DE" altLang="de-DE" kern="0" dirty="0"/>
              <a:t>wie vor gibt es keine Einigung zwischen dem Land und den Kommunen zu den BTHG-Mehrkosten. Aus diesem Grund ruhen weiterhin die Verhandlungen zum Landesrahmenvertrag. In einer Pressemitteilung (30.10.) und vielen politischen (</a:t>
            </a:r>
            <a:r>
              <a:rPr lang="de-DE" altLang="de-DE" kern="0" dirty="0" smtClean="0"/>
              <a:t>Hintergrund) Gesprächen </a:t>
            </a:r>
            <a:r>
              <a:rPr lang="de-DE" altLang="de-DE" kern="0" dirty="0"/>
              <a:t>fordert die Liga unverzüglich die Verhandlungen zum Landesrahmenvertrag erneut aufzunehmen.</a:t>
            </a:r>
          </a:p>
          <a:p>
            <a:pPr marL="285750" indent="-285750" eaLnBrk="1" hangingPunct="1">
              <a:buFont typeface="Wingdings"/>
              <a:buChar char="à"/>
              <a:tabLst>
                <a:tab pos="1435100" algn="l"/>
              </a:tabLst>
            </a:pPr>
            <a:endParaRPr lang="de-DE" altLang="de-DE" kern="0" dirty="0"/>
          </a:p>
          <a:p>
            <a:pPr marL="285750" indent="-285750" eaLnBrk="1" hangingPunct="1">
              <a:buFont typeface="Wingdings"/>
              <a:buChar char="à"/>
              <a:tabLst>
                <a:tab pos="1435100" algn="l"/>
              </a:tabLst>
            </a:pPr>
            <a:r>
              <a:rPr lang="de-DE" altLang="de-DE" kern="0" dirty="0"/>
              <a:t>Darüber hinaus hat sich die Landesarbeitsgemeinschaft der öffentlichen und freien Wohlfahrtspflege in Baden-Württemberg ( </a:t>
            </a:r>
            <a:r>
              <a:rPr lang="de-DE" altLang="de-DE" kern="0" dirty="0" err="1"/>
              <a:t>LAGöfW</a:t>
            </a:r>
            <a:r>
              <a:rPr lang="de-DE" altLang="de-DE" kern="0" dirty="0"/>
              <a:t> ) am 05.11.2019 mit der dringenden Bitte, ausreichend finanzielle Mittel für die Finanzierung - sowohl für die Mehraufwendungen der Leistungsträger als auch der Leistungserbringer - zur Verfügung zu stellen, an die Vorsitzenden der Fraktionen im Landtag – der CDU, der Grünen, der FDP und der SPD – sowie an den Sozialminister, die Finanzministerin und die Staatsministerin gewandt. </a:t>
            </a:r>
          </a:p>
          <a:p>
            <a:pPr marL="285750" indent="-285750" eaLnBrk="1" hangingPunct="1">
              <a:buFont typeface="Wingdings"/>
              <a:buChar char="à"/>
              <a:tabLst>
                <a:tab pos="1435100" algn="l"/>
              </a:tabLst>
            </a:pPr>
            <a:endParaRPr lang="de-DE" altLang="de-DE" kern="0" dirty="0"/>
          </a:p>
          <a:p>
            <a:pPr marL="285750" indent="-285750" eaLnBrk="1" hangingPunct="1">
              <a:buFont typeface="Wingdings"/>
              <a:buChar char="à"/>
              <a:tabLst>
                <a:tab pos="1435100" algn="l"/>
              </a:tabLst>
            </a:pPr>
            <a:r>
              <a:rPr lang="de-CH" altLang="de-DE" kern="0" dirty="0" smtClean="0"/>
              <a:t>Aktuell ist leider unklar, wie es weitergeht! </a:t>
            </a:r>
          </a:p>
          <a:p>
            <a:pPr eaLnBrk="1" hangingPunct="1">
              <a:tabLst>
                <a:tab pos="1435100" algn="l"/>
              </a:tabLst>
            </a:pPr>
            <a:r>
              <a:rPr lang="de-CH" altLang="de-DE" kern="0" dirty="0"/>
              <a:t> </a:t>
            </a:r>
            <a:r>
              <a:rPr lang="de-CH" altLang="de-DE" kern="0" dirty="0" smtClean="0"/>
              <a:t>    Für die KSG als «Leistungserbringer» ist diese Situation äußerst unbefriedigend. </a:t>
            </a:r>
          </a:p>
          <a:p>
            <a:pPr eaLnBrk="1" hangingPunct="1">
              <a:tabLst>
                <a:tab pos="1435100" algn="l"/>
              </a:tabLst>
            </a:pPr>
            <a:r>
              <a:rPr lang="de-CH" altLang="de-DE" kern="0" dirty="0" smtClean="0"/>
              <a:t>     Leider wurde seitens des Sozialministeriums immer noch keine Schiedsstelle eingerichtet. </a:t>
            </a:r>
            <a:endParaRPr lang="de-CH" altLang="de-DE" kern="0" dirty="0"/>
          </a:p>
        </p:txBody>
      </p:sp>
    </p:spTree>
    <p:extLst>
      <p:ext uri="{BB962C8B-B14F-4D97-AF65-F5344CB8AC3E}">
        <p14:creationId xmlns:p14="http://schemas.microsoft.com/office/powerpoint/2010/main" val="28764476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1435100" algn="l"/>
              </a:tabLst>
            </a:pPr>
            <a:r>
              <a:rPr lang="de-CH" altLang="de-DE" dirty="0"/>
              <a:t>5</a:t>
            </a:r>
            <a:r>
              <a:rPr lang="de-CH" altLang="de-DE" dirty="0" smtClean="0"/>
              <a:t>. Bedarfsermittlungsinstrument Baden-Württemberg</a:t>
            </a:r>
            <a:endParaRPr lang="de-CH" altLang="de-DE" dirty="0"/>
          </a:p>
        </p:txBody>
      </p:sp>
      <p:pic>
        <p:nvPicPr>
          <p:cNvPr id="4" name="Grafik 3"/>
          <p:cNvPicPr/>
          <p:nvPr/>
        </p:nvPicPr>
        <p:blipFill rotWithShape="1">
          <a:blip r:embed="rId2"/>
          <a:srcRect l="26306" t="13235" r="43223" b="4921"/>
          <a:stretch/>
        </p:blipFill>
        <p:spPr bwMode="auto">
          <a:xfrm>
            <a:off x="4811282" y="1316052"/>
            <a:ext cx="4443813" cy="5170205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49" y="1316052"/>
            <a:ext cx="3941269" cy="51702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16098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478971" y="2625160"/>
            <a:ext cx="8901567" cy="121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indent="0" algn="ctr" eaLnBrk="1" hangingPunct="1">
              <a:buFontTx/>
              <a:buNone/>
              <a:tabLst>
                <a:tab pos="1435100" algn="l"/>
              </a:tabLst>
            </a:pPr>
            <a:r>
              <a:rPr lang="de-CH" altLang="de-DE" sz="3600" b="1" dirty="0" smtClean="0">
                <a:solidFill>
                  <a:schemeClr val="tx1"/>
                </a:solidFill>
              </a:rPr>
              <a:t>Haben Sie Fragen???</a:t>
            </a:r>
          </a:p>
          <a:p>
            <a:pPr marL="0" indent="0" algn="ctr" eaLnBrk="1" hangingPunct="1">
              <a:buFontTx/>
              <a:buNone/>
              <a:tabLst>
                <a:tab pos="1435100" algn="l"/>
              </a:tabLst>
            </a:pPr>
            <a:endParaRPr lang="de-CH" altLang="de-DE" sz="3600" b="1" dirty="0">
              <a:solidFill>
                <a:schemeClr val="tx1"/>
              </a:solidFill>
            </a:endParaRPr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527050" y="568325"/>
            <a:ext cx="8845550" cy="6111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kern="0" dirty="0"/>
              <a:t>6</a:t>
            </a:r>
            <a:r>
              <a:rPr lang="de-DE" kern="0" dirty="0" smtClean="0"/>
              <a:t>. Ihre Fragen</a:t>
            </a:r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23287198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478971" y="2625160"/>
            <a:ext cx="8901567" cy="84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indent="0" algn="ctr" eaLnBrk="1" hangingPunct="1">
              <a:buFontTx/>
              <a:buNone/>
              <a:tabLst>
                <a:tab pos="1435100" algn="l"/>
              </a:tabLst>
            </a:pPr>
            <a:r>
              <a:rPr lang="de-CH" altLang="de-DE" sz="3600" b="1" dirty="0" smtClean="0">
                <a:solidFill>
                  <a:schemeClr val="tx1"/>
                </a:solidFill>
              </a:rPr>
              <a:t>Vielen Dank für Ihre Aufmerksamkeit!</a:t>
            </a:r>
          </a:p>
          <a:p>
            <a:pPr marL="0" indent="0" eaLnBrk="1" hangingPunct="1">
              <a:buFontTx/>
              <a:buNone/>
              <a:tabLst>
                <a:tab pos="1435100" algn="l"/>
              </a:tabLst>
            </a:pPr>
            <a:endParaRPr lang="de-CH" altLang="de-DE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3556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600200" y="3518502"/>
            <a:ext cx="7767637" cy="284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0" indent="0" eaLnBrk="1" hangingPunct="1">
              <a:buFontTx/>
              <a:buNone/>
              <a:tabLst>
                <a:tab pos="1435100" algn="l"/>
              </a:tabLst>
            </a:pPr>
            <a:endParaRPr lang="de-CH" altLang="de-DE" sz="1800" dirty="0" smtClean="0">
              <a:solidFill>
                <a:schemeClr val="tx1"/>
              </a:solidFill>
            </a:endParaRPr>
          </a:p>
          <a:p>
            <a:pPr eaLnBrk="1" hangingPunct="1">
              <a:buFont typeface="+mj-lt"/>
              <a:buAutoNum type="arabicPeriod"/>
              <a:tabLst>
                <a:tab pos="1435100" algn="l"/>
              </a:tabLst>
            </a:pPr>
            <a:r>
              <a:rPr lang="de-CH" altLang="de-DE" sz="1800" dirty="0" smtClean="0">
                <a:solidFill>
                  <a:schemeClr val="tx1"/>
                </a:solidFill>
              </a:rPr>
              <a:t>Mietbescheinigungen</a:t>
            </a:r>
          </a:p>
          <a:p>
            <a:pPr eaLnBrk="1" hangingPunct="1">
              <a:buFont typeface="+mj-lt"/>
              <a:buAutoNum type="arabicPeriod"/>
              <a:tabLst>
                <a:tab pos="1435100" algn="l"/>
              </a:tabLst>
            </a:pPr>
            <a:r>
              <a:rPr lang="de-CH" altLang="de-DE" sz="1800" dirty="0" err="1" smtClean="0">
                <a:solidFill>
                  <a:schemeClr val="tx1"/>
                </a:solidFill>
              </a:rPr>
              <a:t>WfbM</a:t>
            </a:r>
            <a:r>
              <a:rPr lang="de-CH" altLang="de-DE" sz="1800" dirty="0" smtClean="0">
                <a:solidFill>
                  <a:schemeClr val="tx1"/>
                </a:solidFill>
              </a:rPr>
              <a:t>-Lohn </a:t>
            </a:r>
          </a:p>
          <a:p>
            <a:pPr eaLnBrk="1" hangingPunct="1">
              <a:buFont typeface="+mj-lt"/>
              <a:buAutoNum type="arabicPeriod" startAt="3"/>
              <a:tabLst>
                <a:tab pos="1435100" algn="l"/>
              </a:tabLst>
            </a:pPr>
            <a:r>
              <a:rPr lang="de-CH" altLang="de-DE" sz="1800" dirty="0" smtClean="0">
                <a:solidFill>
                  <a:schemeClr val="tx1"/>
                </a:solidFill>
              </a:rPr>
              <a:t>Mittagessen in der </a:t>
            </a:r>
            <a:r>
              <a:rPr lang="de-CH" altLang="de-DE" sz="1800" dirty="0" err="1" smtClean="0">
                <a:solidFill>
                  <a:schemeClr val="tx1"/>
                </a:solidFill>
              </a:rPr>
              <a:t>WfbM</a:t>
            </a:r>
            <a:r>
              <a:rPr lang="de-CH" altLang="de-DE" sz="1800" dirty="0" smtClean="0">
                <a:solidFill>
                  <a:schemeClr val="tx1"/>
                </a:solidFill>
              </a:rPr>
              <a:t> (Kosten + Antrag)</a:t>
            </a:r>
          </a:p>
          <a:p>
            <a:pPr eaLnBrk="1" hangingPunct="1">
              <a:buFont typeface="+mj-lt"/>
              <a:buAutoNum type="arabicPeriod" startAt="3"/>
              <a:tabLst>
                <a:tab pos="1435100" algn="l"/>
              </a:tabLst>
            </a:pPr>
            <a:r>
              <a:rPr lang="de-CH" altLang="de-DE" sz="1800" dirty="0" smtClean="0">
                <a:solidFill>
                  <a:schemeClr val="tx1"/>
                </a:solidFill>
              </a:rPr>
              <a:t>Update Landesrahmenvertrag</a:t>
            </a:r>
          </a:p>
          <a:p>
            <a:pPr eaLnBrk="1" hangingPunct="1">
              <a:buFont typeface="+mj-lt"/>
              <a:buAutoNum type="arabicPeriod" startAt="3"/>
              <a:tabLst>
                <a:tab pos="1435100" algn="l"/>
              </a:tabLst>
            </a:pPr>
            <a:r>
              <a:rPr lang="de-CH" altLang="de-DE" sz="1800" dirty="0" smtClean="0">
                <a:solidFill>
                  <a:schemeClr val="tx1"/>
                </a:solidFill>
              </a:rPr>
              <a:t>BEI B-W (Bedarfsermittlungsinstrument Baden-Württemberg)</a:t>
            </a:r>
          </a:p>
          <a:p>
            <a:pPr eaLnBrk="1" hangingPunct="1">
              <a:buFont typeface="+mj-lt"/>
              <a:buAutoNum type="arabicPeriod" startAt="3"/>
              <a:tabLst>
                <a:tab pos="1435100" algn="l"/>
              </a:tabLst>
            </a:pPr>
            <a:r>
              <a:rPr lang="de-CH" altLang="de-DE" sz="1800" dirty="0" smtClean="0">
                <a:solidFill>
                  <a:schemeClr val="tx1"/>
                </a:solidFill>
              </a:rPr>
              <a:t>Raum für Fragen zum BTHG</a:t>
            </a:r>
          </a:p>
          <a:p>
            <a:pPr eaLnBrk="1" hangingPunct="1">
              <a:buFont typeface="+mj-lt"/>
              <a:buAutoNum type="arabicPeriod" startAt="3"/>
              <a:tabLst>
                <a:tab pos="1435100" algn="l"/>
              </a:tabLst>
            </a:pPr>
            <a:r>
              <a:rPr lang="de-CH" altLang="de-DE" sz="1800" dirty="0" smtClean="0">
                <a:solidFill>
                  <a:schemeClr val="tx1"/>
                </a:solidFill>
              </a:rPr>
              <a:t>Sonstiges / aktuelles</a:t>
            </a:r>
          </a:p>
          <a:p>
            <a:pPr marL="0" indent="0" eaLnBrk="1" hangingPunct="1">
              <a:buFontTx/>
              <a:buNone/>
              <a:tabLst>
                <a:tab pos="1435100" algn="l"/>
              </a:tabLst>
            </a:pPr>
            <a:endParaRPr lang="de-CH" altLang="de-DE" sz="1200" dirty="0" smtClean="0">
              <a:solidFill>
                <a:schemeClr val="tx1"/>
              </a:solidFill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600200" y="1026935"/>
            <a:ext cx="7767638" cy="1231106"/>
          </a:xfrm>
        </p:spPr>
        <p:txBody>
          <a:bodyPr anchor="t">
            <a:spAutoFit/>
          </a:bodyPr>
          <a:lstStyle/>
          <a:p>
            <a:pPr eaLnBrk="1" hangingPunct="1"/>
            <a:r>
              <a:rPr lang="de-CH" altLang="de-DE" dirty="0" smtClean="0"/>
              <a:t/>
            </a:r>
            <a:br>
              <a:rPr lang="de-CH" altLang="de-DE" dirty="0" smtClean="0"/>
            </a:br>
            <a:r>
              <a:rPr lang="de-CH" altLang="de-DE" dirty="0" smtClean="0"/>
              <a:t/>
            </a:r>
            <a:br>
              <a:rPr lang="de-CH" altLang="de-DE" dirty="0" smtClean="0"/>
            </a:br>
            <a:r>
              <a:rPr lang="de-CH" altLang="de-DE" dirty="0"/>
              <a:t>Infoabend zum Bundesteilhabegesetz (BTHG)</a:t>
            </a:r>
            <a:br>
              <a:rPr lang="de-CH" altLang="de-DE" dirty="0"/>
            </a:br>
            <a:endParaRPr lang="de-CH" altLang="de-DE" i="1" dirty="0" smtClean="0"/>
          </a:p>
        </p:txBody>
      </p:sp>
      <p:pic>
        <p:nvPicPr>
          <p:cNvPr id="4" name="Grafik 3"/>
          <p:cNvPicPr/>
          <p:nvPr/>
        </p:nvPicPr>
        <p:blipFill rotWithShape="1">
          <a:blip r:embed="rId3"/>
          <a:srcRect l="35550" t="29630" r="35513" b="37831"/>
          <a:stretch/>
        </p:blipFill>
        <p:spPr bwMode="auto">
          <a:xfrm>
            <a:off x="1600201" y="2121109"/>
            <a:ext cx="2124856" cy="15065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819115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1435100" algn="l"/>
              </a:tabLst>
            </a:pPr>
            <a:r>
              <a:rPr lang="de-DE" dirty="0" smtClean="0"/>
              <a:t>1. </a:t>
            </a:r>
            <a:r>
              <a:rPr lang="de-CH" altLang="de-DE" dirty="0" smtClean="0"/>
              <a:t>Mietbescheinigungen</a:t>
            </a:r>
            <a:endParaRPr lang="de-CH" alt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" t="18414" r="11022" b="5618"/>
          <a:stretch/>
        </p:blipFill>
        <p:spPr bwMode="auto">
          <a:xfrm>
            <a:off x="267970" y="2416670"/>
            <a:ext cx="9104630" cy="3556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527050" y="1351517"/>
            <a:ext cx="88455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tabLst>
                <a:tab pos="1435100" algn="l"/>
              </a:tabLst>
            </a:pPr>
            <a:r>
              <a:rPr lang="de-CH" altLang="de-DE" kern="0" dirty="0" smtClean="0"/>
              <a:t>Jeder Bewohner eines «stationären» Wohnplatzes benötigt einen Nachweis über die Kosten der Unterkunft und Heizung in der besonderen Wohnform. </a:t>
            </a:r>
          </a:p>
          <a:p>
            <a:pPr eaLnBrk="1" hangingPunct="1">
              <a:tabLst>
                <a:tab pos="1435100" algn="l"/>
              </a:tabLst>
            </a:pPr>
            <a:r>
              <a:rPr lang="de-CH" altLang="de-DE" kern="0" dirty="0" smtClean="0"/>
              <a:t>Diese wurde Ihnen heute verteilt.</a:t>
            </a:r>
          </a:p>
          <a:p>
            <a:pPr eaLnBrk="1" hangingPunct="1">
              <a:tabLst>
                <a:tab pos="1435100" algn="l"/>
              </a:tabLst>
            </a:pPr>
            <a:r>
              <a:rPr lang="de-CH" altLang="de-DE" kern="0" dirty="0" smtClean="0"/>
              <a:t>Bitte ein gegengezeichnetes Exemplar an das Sozialamt weiterleiten und eines an die KSG zurücksenden, danke.  </a:t>
            </a:r>
            <a:endParaRPr lang="de-CH" altLang="de-DE" kern="0" dirty="0"/>
          </a:p>
        </p:txBody>
      </p:sp>
    </p:spTree>
    <p:extLst>
      <p:ext uri="{BB962C8B-B14F-4D97-AF65-F5344CB8AC3E}">
        <p14:creationId xmlns:p14="http://schemas.microsoft.com/office/powerpoint/2010/main" val="31323337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Gerade Verbindung 18"/>
          <p:cNvCxnSpPr/>
          <p:nvPr/>
        </p:nvCxnSpPr>
        <p:spPr>
          <a:xfrm flipH="1">
            <a:off x="2729753" y="3972046"/>
            <a:ext cx="2223247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706090"/>
          </a:xfrm>
        </p:spPr>
        <p:txBody>
          <a:bodyPr>
            <a:noAutofit/>
          </a:bodyPr>
          <a:lstStyle/>
          <a:p>
            <a:r>
              <a:rPr lang="de-DE" sz="2800" b="1" dirty="0" smtClean="0"/>
              <a:t>Zentrale Ansätze des Bundesteilhabegesetztes</a:t>
            </a:r>
            <a:endParaRPr lang="de-DE" sz="28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6506" y="1052739"/>
            <a:ext cx="8915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 smtClean="0"/>
              <a:t>Das Modell der getrennten „Lebensbereiche“ und Finanzierungsbereiche beim stationären Wohnen</a:t>
            </a:r>
            <a:endParaRPr lang="de-DE" sz="2000" dirty="0"/>
          </a:p>
        </p:txBody>
      </p:sp>
      <p:sp>
        <p:nvSpPr>
          <p:cNvPr id="4" name="Abgerundetes Rechteck 3"/>
          <p:cNvSpPr/>
          <p:nvPr/>
        </p:nvSpPr>
        <p:spPr>
          <a:xfrm>
            <a:off x="1130577" y="1916832"/>
            <a:ext cx="7644849" cy="1767182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5" name="Abgerundetes Rechteck 4"/>
          <p:cNvSpPr/>
          <p:nvPr/>
        </p:nvSpPr>
        <p:spPr>
          <a:xfrm>
            <a:off x="740532" y="4581128"/>
            <a:ext cx="3978442" cy="1643560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6" name="Abgerundetes Rechteck 5"/>
          <p:cNvSpPr/>
          <p:nvPr/>
        </p:nvSpPr>
        <p:spPr>
          <a:xfrm>
            <a:off x="5187026" y="4568504"/>
            <a:ext cx="3978442" cy="1656184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800">
              <a:solidFill>
                <a:prstClr val="white"/>
              </a:solidFill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4953000" y="3684014"/>
            <a:ext cx="0" cy="28803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4953001" y="3973697"/>
            <a:ext cx="2184243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2728413" y="3992440"/>
            <a:ext cx="0" cy="576064"/>
          </a:xfrm>
          <a:prstGeom prst="straightConnector1">
            <a:avLst/>
          </a:prstGeom>
          <a:ln w="2857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>
            <a:off x="7127353" y="3992440"/>
            <a:ext cx="0" cy="576064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2788261" y="2060848"/>
            <a:ext cx="4329481" cy="369332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800" dirty="0" smtClean="0">
                <a:solidFill>
                  <a:prstClr val="white"/>
                </a:solidFill>
                <a:latin typeface="Calibri"/>
              </a:rPr>
              <a:t>Bisherige Eingliederungshilfe des SGB XII</a:t>
            </a:r>
            <a:endParaRPr lang="de-D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1364601" y="2539436"/>
            <a:ext cx="3588399" cy="58477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dirty="0" smtClean="0">
                <a:solidFill>
                  <a:prstClr val="white"/>
                </a:solidFill>
                <a:latin typeface="Calibri"/>
              </a:rPr>
              <a:t>Leistungen zur Eingliederungshilfe in die Gemeinschaft</a:t>
            </a:r>
            <a:endParaRPr lang="de-DE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5031009" y="2544243"/>
            <a:ext cx="3510390" cy="58477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dirty="0" smtClean="0">
                <a:solidFill>
                  <a:prstClr val="white"/>
                </a:solidFill>
                <a:latin typeface="Calibri"/>
              </a:rPr>
              <a:t>Leistungen zur Abdeckung des Lebensunterhalts</a:t>
            </a:r>
            <a:endParaRPr lang="de-DE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2027675" y="3212978"/>
            <a:ext cx="2262251" cy="307777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1400" dirty="0">
                <a:solidFill>
                  <a:prstClr val="white"/>
                </a:solidFill>
                <a:latin typeface="Calibri"/>
              </a:rPr>
              <a:t>a</a:t>
            </a:r>
            <a:r>
              <a:rPr lang="de-DE" sz="1400" dirty="0" smtClean="0">
                <a:solidFill>
                  <a:prstClr val="white"/>
                </a:solidFill>
                <a:latin typeface="Calibri"/>
              </a:rPr>
              <a:t>mbulante Leistungen</a:t>
            </a:r>
            <a:endParaRPr lang="de-DE" sz="1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5541694" y="3212979"/>
            <a:ext cx="2496277" cy="307777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1400" dirty="0" smtClean="0">
                <a:solidFill>
                  <a:prstClr val="white"/>
                </a:solidFill>
                <a:latin typeface="Calibri"/>
              </a:rPr>
              <a:t>(teil-)stationäre Leistungen</a:t>
            </a:r>
            <a:endParaRPr lang="de-DE" sz="1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1130575" y="4725144"/>
            <a:ext cx="3276364" cy="369332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1800" dirty="0" smtClean="0">
                <a:solidFill>
                  <a:prstClr val="white"/>
                </a:solidFill>
                <a:latin typeface="Calibri"/>
              </a:rPr>
              <a:t>Eingliederungshilfe SGB IX</a:t>
            </a:r>
            <a:endParaRPr lang="de-D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1130575" y="5119124"/>
            <a:ext cx="3354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dirty="0" smtClean="0">
                <a:solidFill>
                  <a:prstClr val="white"/>
                </a:solidFill>
                <a:latin typeface="Calibri"/>
              </a:rPr>
              <a:t>Wohnform</a:t>
            </a:r>
            <a:r>
              <a:rPr lang="de-DE" b="1" dirty="0" smtClean="0">
                <a:solidFill>
                  <a:prstClr val="white"/>
                </a:solidFill>
                <a:latin typeface="Calibri"/>
              </a:rPr>
              <a:t>unabhängige</a:t>
            </a:r>
            <a:r>
              <a:rPr lang="de-DE" dirty="0" smtClean="0">
                <a:solidFill>
                  <a:prstClr val="white"/>
                </a:solidFill>
                <a:latin typeface="Calibri"/>
              </a:rPr>
              <a:t> Leistungen zur Teilhabe</a:t>
            </a:r>
            <a:endParaRPr lang="de-DE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1130575" y="5715111"/>
            <a:ext cx="3354373" cy="369332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1800" dirty="0" err="1" smtClean="0">
                <a:solidFill>
                  <a:prstClr val="white"/>
                </a:solidFill>
                <a:latin typeface="Calibri"/>
              </a:rPr>
              <a:t>MmB</a:t>
            </a:r>
            <a:r>
              <a:rPr lang="de-DE" sz="1800" dirty="0" smtClean="0">
                <a:solidFill>
                  <a:prstClr val="white"/>
                </a:solidFill>
                <a:latin typeface="Calibri"/>
              </a:rPr>
              <a:t> als Leistungsempfänger</a:t>
            </a:r>
            <a:endParaRPr lang="de-D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5499062" y="4725144"/>
            <a:ext cx="3354373" cy="369332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1800" dirty="0" smtClean="0">
                <a:solidFill>
                  <a:prstClr val="white"/>
                </a:solidFill>
                <a:latin typeface="Calibri"/>
              </a:rPr>
              <a:t>Sozialhilfe SGB XII</a:t>
            </a:r>
            <a:endParaRPr lang="de-D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5499062" y="5146604"/>
            <a:ext cx="3354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dirty="0" smtClean="0">
                <a:solidFill>
                  <a:prstClr val="white"/>
                </a:solidFill>
                <a:latin typeface="Calibri"/>
              </a:rPr>
              <a:t>Hilfen zum Lebensunterhalt (Existenzsicherung)</a:t>
            </a:r>
            <a:endParaRPr lang="de-DE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5499062" y="5731376"/>
            <a:ext cx="3354373" cy="369332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1800" dirty="0" err="1" smtClean="0">
                <a:solidFill>
                  <a:prstClr val="white"/>
                </a:solidFill>
                <a:latin typeface="Calibri"/>
              </a:rPr>
              <a:t>MmB</a:t>
            </a:r>
            <a:r>
              <a:rPr lang="de-DE" sz="1800" dirty="0" smtClean="0">
                <a:solidFill>
                  <a:prstClr val="white"/>
                </a:solidFill>
                <a:latin typeface="Calibri"/>
              </a:rPr>
              <a:t> als Wohnraumnutzer</a:t>
            </a:r>
            <a:endParaRPr lang="de-DE" sz="18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4845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6506" y="188640"/>
            <a:ext cx="8915400" cy="864096"/>
          </a:xfrm>
        </p:spPr>
        <p:txBody>
          <a:bodyPr>
            <a:noAutofit/>
          </a:bodyPr>
          <a:lstStyle/>
          <a:p>
            <a:r>
              <a:rPr lang="de-DE" sz="2800" b="1" dirty="0" smtClean="0"/>
              <a:t>Zentrale Folgen für die „stationären“ Einrichtungen</a:t>
            </a:r>
            <a:endParaRPr lang="de-DE" sz="28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6506" y="1124744"/>
            <a:ext cx="8915400" cy="4525963"/>
          </a:xfrm>
        </p:spPr>
        <p:txBody>
          <a:bodyPr>
            <a:normAutofit/>
          </a:bodyPr>
          <a:lstStyle/>
          <a:p>
            <a:r>
              <a:rPr lang="de-DE" sz="1800" dirty="0" smtClean="0"/>
              <a:t>Das </a:t>
            </a:r>
            <a:r>
              <a:rPr lang="de-DE" sz="1800" b="1" dirty="0" smtClean="0"/>
              <a:t>gesetzliche System</a:t>
            </a:r>
            <a:r>
              <a:rPr lang="de-DE" sz="1800" dirty="0" smtClean="0"/>
              <a:t> der „vollstationären“ Wohneinrichtungen </a:t>
            </a:r>
            <a:r>
              <a:rPr lang="de-DE" sz="1800" b="1" u="sng" dirty="0" smtClean="0"/>
              <a:t>darf</a:t>
            </a:r>
            <a:r>
              <a:rPr lang="de-DE" sz="1800" dirty="0" smtClean="0"/>
              <a:t> es nicht mehr geben, da das Prinzip der organisierten und finanzierten Vollversorgung den Grundprinzipien der UN-BRK und des BTHG widerspricht.</a:t>
            </a:r>
          </a:p>
          <a:p>
            <a:r>
              <a:rPr lang="de-DE" sz="1800" dirty="0" smtClean="0"/>
              <a:t>Die Auflösung des „stationären“ Leistungs- und Vergütungssystems bedeutet, dass sich die bisher </a:t>
            </a:r>
            <a:r>
              <a:rPr lang="de-DE" sz="1800" b="1" dirty="0" smtClean="0"/>
              <a:t>einheitliche</a:t>
            </a:r>
            <a:r>
              <a:rPr lang="de-DE" sz="1800" dirty="0" smtClean="0"/>
              <a:t> Refinanzierung von Wohnraum, Versorgung und Assistenz („pro Platz pro Tag“) </a:t>
            </a:r>
            <a:r>
              <a:rPr lang="de-DE" sz="1800" b="1" dirty="0" smtClean="0"/>
              <a:t>aufspaltet</a:t>
            </a:r>
            <a:r>
              <a:rPr lang="de-DE" sz="1800" dirty="0" smtClean="0"/>
              <a:t> in</a:t>
            </a:r>
            <a:endParaRPr lang="de-DE" sz="1800" dirty="0"/>
          </a:p>
        </p:txBody>
      </p:sp>
      <p:sp>
        <p:nvSpPr>
          <p:cNvPr id="4" name="Abgerundetes Rechteck 3"/>
          <p:cNvSpPr/>
          <p:nvPr/>
        </p:nvSpPr>
        <p:spPr>
          <a:xfrm>
            <a:off x="1520619" y="3429000"/>
            <a:ext cx="3042338" cy="72008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1800" dirty="0" smtClean="0">
                <a:solidFill>
                  <a:prstClr val="white"/>
                </a:solidFill>
              </a:rPr>
              <a:t>Überlassung von Wohnraum</a:t>
            </a:r>
            <a:endParaRPr lang="de-DE" sz="1800" dirty="0">
              <a:solidFill>
                <a:prstClr val="white"/>
              </a:solidFill>
            </a:endParaRPr>
          </a:p>
        </p:txBody>
      </p:sp>
      <p:sp>
        <p:nvSpPr>
          <p:cNvPr id="5" name="Abgerundetes Rechteck 4"/>
          <p:cNvSpPr/>
          <p:nvPr/>
        </p:nvSpPr>
        <p:spPr>
          <a:xfrm>
            <a:off x="5086240" y="3429000"/>
            <a:ext cx="3042338" cy="72008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1800" dirty="0" smtClean="0">
                <a:solidFill>
                  <a:prstClr val="white"/>
                </a:solidFill>
              </a:rPr>
              <a:t>Existenzsichernde Versorgungsleistungen</a:t>
            </a:r>
            <a:endParaRPr lang="de-DE" sz="1800" dirty="0">
              <a:solidFill>
                <a:prstClr val="white"/>
              </a:solidFill>
            </a:endParaRPr>
          </a:p>
        </p:txBody>
      </p:sp>
      <p:sp>
        <p:nvSpPr>
          <p:cNvPr id="6" name="Abgerundetes Rechteck 5"/>
          <p:cNvSpPr/>
          <p:nvPr/>
        </p:nvSpPr>
        <p:spPr>
          <a:xfrm>
            <a:off x="2392810" y="4509120"/>
            <a:ext cx="5148572" cy="720080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1800" dirty="0" smtClean="0">
                <a:solidFill>
                  <a:prstClr val="white"/>
                </a:solidFill>
              </a:rPr>
              <a:t>Fachleistungen zur Teilhabe</a:t>
            </a:r>
            <a:endParaRPr lang="de-DE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169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850106"/>
          </a:xfrm>
        </p:spPr>
        <p:txBody>
          <a:bodyPr>
            <a:normAutofit/>
          </a:bodyPr>
          <a:lstStyle/>
          <a:p>
            <a:r>
              <a:rPr lang="de-DE" sz="2800" b="1" dirty="0" smtClean="0"/>
              <a:t>Mittagessen in </a:t>
            </a:r>
            <a:r>
              <a:rPr lang="de-DE" sz="2800" b="1" dirty="0" err="1" smtClean="0"/>
              <a:t>WfbM</a:t>
            </a:r>
            <a:r>
              <a:rPr lang="de-DE" sz="2800" b="1" dirty="0" smtClean="0"/>
              <a:t>/Tagesstruktur</a:t>
            </a:r>
            <a:endParaRPr lang="de-DE" sz="2800" b="1" dirty="0"/>
          </a:p>
        </p:txBody>
      </p:sp>
      <p:sp>
        <p:nvSpPr>
          <p:cNvPr id="4" name="Abgerundetes Rechteck 3"/>
          <p:cNvSpPr/>
          <p:nvPr/>
        </p:nvSpPr>
        <p:spPr>
          <a:xfrm>
            <a:off x="1052568" y="1412776"/>
            <a:ext cx="8112901" cy="511256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prstClr val="black"/>
                </a:solidFill>
              </a:rPr>
              <a:t>Auftrennung des Mittagessen in Fachleistung und Leistungen zum Lebensunterhalt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800" dirty="0" smtClean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800" dirty="0" smtClean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80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80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800" dirty="0" smtClean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800" dirty="0" smtClean="0">
              <a:solidFill>
                <a:prstClr val="black"/>
              </a:solidFill>
            </a:endParaRPr>
          </a:p>
        </p:txBody>
      </p:sp>
      <p:sp>
        <p:nvSpPr>
          <p:cNvPr id="5" name="Abgerundetes Rechteck 4"/>
          <p:cNvSpPr/>
          <p:nvPr/>
        </p:nvSpPr>
        <p:spPr>
          <a:xfrm>
            <a:off x="1871658" y="1700808"/>
            <a:ext cx="6318702" cy="79208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1800" dirty="0" smtClean="0">
                <a:solidFill>
                  <a:prstClr val="white"/>
                </a:solidFill>
              </a:rPr>
              <a:t>Finanzierung ab 01.01.2020</a:t>
            </a:r>
            <a:endParaRPr lang="de-DE" sz="1800" dirty="0">
              <a:solidFill>
                <a:prstClr val="white"/>
              </a:solidFill>
            </a:endParaRPr>
          </a:p>
        </p:txBody>
      </p:sp>
      <p:sp>
        <p:nvSpPr>
          <p:cNvPr id="6" name="Abgerundetes Rechteck 5"/>
          <p:cNvSpPr/>
          <p:nvPr/>
        </p:nvSpPr>
        <p:spPr>
          <a:xfrm>
            <a:off x="1598629" y="3501008"/>
            <a:ext cx="2964329" cy="2088232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1400" b="1" dirty="0" smtClean="0">
                <a:solidFill>
                  <a:prstClr val="white"/>
                </a:solidFill>
              </a:rPr>
              <a:t>Fachleistung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1000" dirty="0">
              <a:solidFill>
                <a:prstClr val="white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prstClr val="white"/>
                </a:solidFill>
              </a:rPr>
              <a:t>Zubereitung,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prstClr val="white"/>
                </a:solidFill>
              </a:rPr>
              <a:t>Einbeziehung der Beschäftigten in den Arbeitsprozess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prstClr val="white"/>
                </a:solidFill>
              </a:rPr>
              <a:t>Ausgabe,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prstClr val="white"/>
                </a:solidFill>
              </a:rPr>
              <a:t>Unterstützung bei der Einnahme des Mittagessens,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prstClr val="white"/>
                </a:solidFill>
              </a:rPr>
              <a:t>Gemeinschaftliche Mittagsverpflegung als soziales Erleben</a:t>
            </a:r>
            <a:endParaRPr lang="de-DE" sz="1200" dirty="0">
              <a:solidFill>
                <a:prstClr val="white"/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5710153" y="3681028"/>
            <a:ext cx="2730303" cy="1728192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1400" b="1" dirty="0" smtClean="0">
                <a:solidFill>
                  <a:prstClr val="white"/>
                </a:solidFill>
              </a:rPr>
              <a:t>Existenzsicherung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400" dirty="0" smtClean="0">
              <a:solidFill>
                <a:prstClr val="white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prstClr val="white"/>
                </a:solidFill>
              </a:rPr>
              <a:t>Lebensmittelkosten (Wareneinsatz)</a:t>
            </a:r>
            <a:endParaRPr lang="de-DE" sz="1200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400" dirty="0">
              <a:solidFill>
                <a:prstClr val="white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930164" y="5733259"/>
            <a:ext cx="6357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200" dirty="0" smtClean="0">
                <a:solidFill>
                  <a:prstClr val="black"/>
                </a:solidFill>
                <a:latin typeface="Calibri"/>
              </a:rPr>
              <a:t>Die sächliche und personelle Ausstattung sowie erforderliche betriebsnotwendige Anlagen zur Ermöglichung einer gemeinschaftlichen Mittagsverpflegung wird weiterhin als Leistung der Eingliederungshilfe finanziert. (vgl. §113 Abs. 4 SGB IX)</a:t>
            </a:r>
            <a:endParaRPr lang="de-DE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69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9"/>
          <p:cNvCxnSpPr/>
          <p:nvPr/>
        </p:nvCxnSpPr>
        <p:spPr>
          <a:xfrm flipV="1">
            <a:off x="6903218" y="3619951"/>
            <a:ext cx="624069" cy="6155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922114"/>
          </a:xfrm>
        </p:spPr>
        <p:txBody>
          <a:bodyPr>
            <a:noAutofit/>
          </a:bodyPr>
          <a:lstStyle/>
          <a:p>
            <a:r>
              <a:rPr lang="de-DE" sz="2800" b="1" dirty="0" smtClean="0"/>
              <a:t>Die Übergangslösung vom </a:t>
            </a:r>
            <a:br>
              <a:rPr lang="de-DE" sz="2800" b="1" dirty="0" smtClean="0"/>
            </a:br>
            <a:r>
              <a:rPr lang="de-DE" sz="2800" b="1" dirty="0" smtClean="0"/>
              <a:t>01.01.2020 bis (maximal) 31.12.2021</a:t>
            </a:r>
            <a:endParaRPr lang="de-DE" sz="2800" b="1" dirty="0"/>
          </a:p>
        </p:txBody>
      </p:sp>
      <p:sp>
        <p:nvSpPr>
          <p:cNvPr id="4" name="Abgerundetes Rechteck 3"/>
          <p:cNvSpPr/>
          <p:nvPr/>
        </p:nvSpPr>
        <p:spPr>
          <a:xfrm>
            <a:off x="1442610" y="1556792"/>
            <a:ext cx="7176797" cy="720080"/>
          </a:xfrm>
          <a:prstGeom prst="roundRect">
            <a:avLst/>
          </a:prstGeom>
          <a:solidFill>
            <a:schemeClr val="tx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1800" dirty="0">
                <a:solidFill>
                  <a:prstClr val="white"/>
                </a:solidFill>
              </a:rPr>
              <a:t>Sicherung des bisherigen, aber nach neuen Leistungszuständigkeiten aufgeteilten „Budgets“ pro Angebot</a:t>
            </a:r>
          </a:p>
        </p:txBody>
      </p:sp>
      <p:sp>
        <p:nvSpPr>
          <p:cNvPr id="6" name="Textfeld 5"/>
          <p:cNvSpPr txBox="1"/>
          <p:nvPr/>
        </p:nvSpPr>
        <p:spPr>
          <a:xfrm rot="19089655">
            <a:off x="866041" y="3573014"/>
            <a:ext cx="3120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dirty="0" smtClean="0">
                <a:solidFill>
                  <a:prstClr val="black"/>
                </a:solidFill>
                <a:latin typeface="Calibri"/>
              </a:rPr>
              <a:t>Budgetgleiche Umstellung und Auftrennung zum 01.01.2020</a:t>
            </a:r>
            <a:endParaRPr lang="de-DE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527286" y="3190800"/>
            <a:ext cx="140415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200" dirty="0" smtClean="0">
                <a:solidFill>
                  <a:prstClr val="black"/>
                </a:solidFill>
                <a:latin typeface="Calibri"/>
              </a:rPr>
              <a:t>Rechnerischer Anteil der Existenzsicherung SGB XII</a:t>
            </a:r>
            <a:endParaRPr lang="de-DE" sz="12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8" name="Diagram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2945350"/>
              </p:ext>
            </p:extLst>
          </p:nvPr>
        </p:nvGraphicFramePr>
        <p:xfrm>
          <a:off x="3626853" y="2942492"/>
          <a:ext cx="3548844" cy="2095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4190061" y="3506789"/>
            <a:ext cx="1248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200" dirty="0" smtClean="0">
                <a:solidFill>
                  <a:prstClr val="black"/>
                </a:solidFill>
                <a:latin typeface="Calibri"/>
              </a:rPr>
              <a:t>Neue Fachleistungs-pauschale nach SGB IX</a:t>
            </a:r>
            <a:endParaRPr lang="de-DE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205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1435100" algn="l"/>
              </a:tabLst>
            </a:pPr>
            <a:r>
              <a:rPr lang="de-DE" dirty="0" smtClean="0"/>
              <a:t>2. Werkstattlohn</a:t>
            </a:r>
            <a:endParaRPr lang="de-CH" altLang="de-DE" dirty="0"/>
          </a:p>
        </p:txBody>
      </p:sp>
      <p:sp>
        <p:nvSpPr>
          <p:cNvPr id="4" name="Rechteck 3"/>
          <p:cNvSpPr/>
          <p:nvPr/>
        </p:nvSpPr>
        <p:spPr>
          <a:xfrm>
            <a:off x="527050" y="1351517"/>
            <a:ext cx="88455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tabLst>
                <a:tab pos="1435100" algn="l"/>
              </a:tabLst>
            </a:pPr>
            <a:r>
              <a:rPr lang="de-CH" altLang="de-DE" kern="0" dirty="0" smtClean="0"/>
              <a:t>Erhöhung des Ausbildungsgeldes im BBB und des Grundbetrages im AB (+Transfer) aufgrund gesetzliche Änderungen! </a:t>
            </a:r>
          </a:p>
          <a:p>
            <a:pPr eaLnBrk="1" hangingPunct="1">
              <a:tabLst>
                <a:tab pos="1435100" algn="l"/>
              </a:tabLst>
            </a:pPr>
            <a:r>
              <a:rPr lang="de-CH" altLang="de-DE" kern="0" dirty="0" smtClean="0">
                <a:sym typeface="Wingdings" panose="05000000000000000000" pitchFamily="2" charset="2"/>
              </a:rPr>
              <a:t> Mehrkosten von ca. 60T€ p.a. für die </a:t>
            </a:r>
            <a:r>
              <a:rPr lang="de-CH" altLang="de-DE" kern="0" dirty="0" err="1" smtClean="0">
                <a:sym typeface="Wingdings" panose="05000000000000000000" pitchFamily="2" charset="2"/>
              </a:rPr>
              <a:t>WfbM</a:t>
            </a:r>
            <a:r>
              <a:rPr lang="de-CH" altLang="de-DE" kern="0" dirty="0" smtClean="0">
                <a:sym typeface="Wingdings" panose="05000000000000000000" pitchFamily="2" charset="2"/>
              </a:rPr>
              <a:t> welche nicht refinanziert sind!</a:t>
            </a:r>
            <a:endParaRPr lang="de-CH" altLang="de-DE" kern="0" dirty="0" smtClean="0"/>
          </a:p>
          <a:p>
            <a:pPr eaLnBrk="1" hangingPunct="1">
              <a:tabLst>
                <a:tab pos="1435100" algn="l"/>
              </a:tabLst>
            </a:pPr>
            <a:r>
              <a:rPr lang="de-CH" altLang="de-DE" kern="0" dirty="0" smtClean="0">
                <a:sym typeface="Wingdings" panose="05000000000000000000" pitchFamily="2" charset="2"/>
              </a:rPr>
              <a:t> neue Entgeltordnung notwendig.</a:t>
            </a:r>
            <a:endParaRPr lang="de-CH" altLang="de-DE" kern="0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161505"/>
              </p:ext>
            </p:extLst>
          </p:nvPr>
        </p:nvGraphicFramePr>
        <p:xfrm>
          <a:off x="457200" y="3287965"/>
          <a:ext cx="8915400" cy="10991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5774"/>
                <a:gridCol w="1199505"/>
                <a:gridCol w="976695"/>
                <a:gridCol w="5933426"/>
              </a:tblGrid>
              <a:tr h="183193"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u="none" strike="noStrike" dirty="0">
                          <a:effectLst/>
                        </a:rPr>
                        <a:t>01.08.2019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u="none" strike="noStrike" dirty="0" smtClean="0">
                          <a:effectLst/>
                        </a:rPr>
                        <a:t>               alle BBB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u="none" strike="noStrike">
                          <a:effectLst/>
                        </a:rPr>
                        <a:t>Erhöhung des Ausbildungsgeldes von 67€ auf 117€ p.m.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83193"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u="none" strike="noStrike">
                          <a:effectLst/>
                        </a:rPr>
                        <a:t>01.01.2020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u="none" strike="noStrike" dirty="0" smtClean="0">
                          <a:effectLst/>
                        </a:rPr>
                        <a:t>               alle </a:t>
                      </a:r>
                      <a:r>
                        <a:rPr lang="de-DE" sz="1100" u="none" strike="noStrike" dirty="0">
                          <a:effectLst/>
                        </a:rPr>
                        <a:t>AB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u="none" strike="noStrike">
                          <a:effectLst/>
                        </a:rPr>
                        <a:t>Erhöhung des Grundbetrages von 80€ auf mindestens 89€ p.m.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83193"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u="none" strike="noStrike">
                          <a:effectLst/>
                        </a:rPr>
                        <a:t>01.08.2020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u="none" strike="noStrike" dirty="0" smtClean="0">
                          <a:effectLst/>
                        </a:rPr>
                        <a:t>               alle </a:t>
                      </a:r>
                      <a:r>
                        <a:rPr lang="de-DE" sz="1100" u="none" strike="noStrike" dirty="0">
                          <a:effectLst/>
                        </a:rPr>
                        <a:t>BBB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u="none" strike="noStrike">
                          <a:effectLst/>
                        </a:rPr>
                        <a:t>Erhöhung des Ausbildungsgeldes von 117€ auf mindestens 119€ p.m.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83193"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u="none" strike="noStrike" dirty="0">
                          <a:effectLst/>
                        </a:rPr>
                        <a:t>01.01.2021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u="none" strike="noStrike" dirty="0" smtClean="0">
                          <a:effectLst/>
                        </a:rPr>
                        <a:t>               alle </a:t>
                      </a:r>
                      <a:r>
                        <a:rPr lang="de-DE" sz="1100" u="none" strike="noStrike" dirty="0">
                          <a:effectLst/>
                        </a:rPr>
                        <a:t>AB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u="none" strike="noStrike">
                          <a:effectLst/>
                        </a:rPr>
                        <a:t>Erhöhung des Grundbetrages von 89€ auf mindestens 99€ p.m.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83193"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u="none" strike="noStrike">
                          <a:effectLst/>
                        </a:rPr>
                        <a:t>01.01.2022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u="none" strike="noStrike" dirty="0" smtClean="0">
                          <a:effectLst/>
                        </a:rPr>
                        <a:t>               alle </a:t>
                      </a:r>
                      <a:r>
                        <a:rPr lang="de-DE" sz="1100" u="none" strike="noStrike" dirty="0">
                          <a:effectLst/>
                        </a:rPr>
                        <a:t>AB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u="none" strike="noStrike">
                          <a:effectLst/>
                        </a:rPr>
                        <a:t>Erhöhung des Grundbetrages von 99€ auf mindestens 109€ p.m.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83193"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u="none" strike="noStrike">
                          <a:effectLst/>
                        </a:rPr>
                        <a:t>01.01.2023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u="none" strike="noStrike" dirty="0" smtClean="0">
                          <a:effectLst/>
                        </a:rPr>
                        <a:t>               alle </a:t>
                      </a:r>
                      <a:r>
                        <a:rPr lang="de-DE" sz="1100" u="none" strike="noStrike" dirty="0">
                          <a:effectLst/>
                        </a:rPr>
                        <a:t>AB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u="none" strike="noStrike" dirty="0">
                          <a:effectLst/>
                        </a:rPr>
                        <a:t>Erhöhung des Grundbetrages von 109€ auf mindestens 119€ p.m.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66065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Werkstattlohn</a:t>
            </a:r>
          </a:p>
        </p:txBody>
      </p:sp>
      <p:cxnSp>
        <p:nvCxnSpPr>
          <p:cNvPr id="6" name="Gerade Verbindung 5"/>
          <p:cNvCxnSpPr/>
          <p:nvPr/>
        </p:nvCxnSpPr>
        <p:spPr>
          <a:xfrm flipV="1">
            <a:off x="4623275" y="5052861"/>
            <a:ext cx="4749325" cy="476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Diagram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5348827"/>
              </p:ext>
            </p:extLst>
          </p:nvPr>
        </p:nvGraphicFramePr>
        <p:xfrm>
          <a:off x="209015" y="1270363"/>
          <a:ext cx="5815770" cy="2788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Diagram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1674186"/>
              </p:ext>
            </p:extLst>
          </p:nvPr>
        </p:nvGraphicFramePr>
        <p:xfrm>
          <a:off x="4284025" y="3852017"/>
          <a:ext cx="52006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067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1"/>
</p:tagLst>
</file>

<file path=ppt/theme/theme1.xml><?xml version="1.0" encoding="utf-8"?>
<a:theme xmlns:a="http://schemas.openxmlformats.org/drawingml/2006/main" name="3_20081022_SDK_Zwischenstand_Beurteilung_der_Ausgangslage_korr">
  <a:themeElements>
    <a:clrScheme name="">
      <a:dk1>
        <a:srgbClr val="000000"/>
      </a:dk1>
      <a:lt1>
        <a:srgbClr val="FFFFFF"/>
      </a:lt1>
      <a:dk2>
        <a:srgbClr val="000000"/>
      </a:dk2>
      <a:lt2>
        <a:srgbClr val="FF0000"/>
      </a:lt2>
      <a:accent1>
        <a:srgbClr val="EAEAEA"/>
      </a:accent1>
      <a:accent2>
        <a:srgbClr val="D6D6D6"/>
      </a:accent2>
      <a:accent3>
        <a:srgbClr val="FFFFFF"/>
      </a:accent3>
      <a:accent4>
        <a:srgbClr val="000000"/>
      </a:accent4>
      <a:accent5>
        <a:srgbClr val="F3F3F3"/>
      </a:accent5>
      <a:accent6>
        <a:srgbClr val="C2C2C2"/>
      </a:accent6>
      <a:hlink>
        <a:srgbClr val="C8D2E8"/>
      </a:hlink>
      <a:folHlink>
        <a:srgbClr val="767CAD"/>
      </a:folHlink>
    </a:clrScheme>
    <a:fontScheme name="3_20081022_SDK_Zwischenstand_Beurteilung_der_Ausgangslage_kor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20081022_SDK_Zwischenstand_Beurteilung_der_Ausgangslage_kor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3E3E3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EFEFEF"/>
        </a:accent5>
        <a:accent6>
          <a:srgbClr val="BCBCBC"/>
        </a:accent6>
        <a:hlink>
          <a:srgbClr val="B0B0B0"/>
        </a:hlink>
        <a:folHlink>
          <a:srgbClr val="8585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0081022_SDK_Zwischenstand_Beurteilung_der_Ausgangslage_korr 2">
        <a:dk1>
          <a:srgbClr val="000000"/>
        </a:dk1>
        <a:lt1>
          <a:srgbClr val="FFFFFF"/>
        </a:lt1>
        <a:dk2>
          <a:srgbClr val="000000"/>
        </a:dk2>
        <a:lt2>
          <a:srgbClr val="FF0000"/>
        </a:lt2>
        <a:accent1>
          <a:srgbClr val="F0F0F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6F6F6"/>
        </a:accent5>
        <a:accent6>
          <a:srgbClr val="C8C8C8"/>
        </a:accent6>
        <a:hlink>
          <a:srgbClr val="B2C2E0"/>
        </a:hlink>
        <a:folHlink>
          <a:srgbClr val="767CA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Malik-MZSG-Colors">
      <a:dk1>
        <a:srgbClr val="000000"/>
      </a:dk1>
      <a:lt1>
        <a:srgbClr val="FFFFFF"/>
      </a:lt1>
      <a:dk2>
        <a:srgbClr val="000000"/>
      </a:dk2>
      <a:lt2>
        <a:srgbClr val="FF0000"/>
      </a:lt2>
      <a:accent1>
        <a:srgbClr val="EAEAEA"/>
      </a:accent1>
      <a:accent2>
        <a:srgbClr val="D6D6D6"/>
      </a:accent2>
      <a:accent3>
        <a:srgbClr val="A1A1A1"/>
      </a:accent3>
      <a:accent4>
        <a:srgbClr val="53608A"/>
      </a:accent4>
      <a:accent5>
        <a:srgbClr val="C8D2E8"/>
      </a:accent5>
      <a:accent6>
        <a:srgbClr val="767CAD"/>
      </a:accent6>
      <a:hlink>
        <a:srgbClr val="000000"/>
      </a:hlink>
      <a:folHlink>
        <a:srgbClr val="000000"/>
      </a:folHlink>
    </a:clrScheme>
    <a:fontScheme name="Malik-MZSG-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Malik-MZSG-Colors">
      <a:dk1>
        <a:srgbClr val="000000"/>
      </a:dk1>
      <a:lt1>
        <a:srgbClr val="FFFFFF"/>
      </a:lt1>
      <a:dk2>
        <a:srgbClr val="000000"/>
      </a:dk2>
      <a:lt2>
        <a:srgbClr val="FF0000"/>
      </a:lt2>
      <a:accent1>
        <a:srgbClr val="EAEAEA"/>
      </a:accent1>
      <a:accent2>
        <a:srgbClr val="D6D6D6"/>
      </a:accent2>
      <a:accent3>
        <a:srgbClr val="A1A1A1"/>
      </a:accent3>
      <a:accent4>
        <a:srgbClr val="53608A"/>
      </a:accent4>
      <a:accent5>
        <a:srgbClr val="C8D2E8"/>
      </a:accent5>
      <a:accent6>
        <a:srgbClr val="767CAD"/>
      </a:accent6>
      <a:hlink>
        <a:srgbClr val="000000"/>
      </a:hlink>
      <a:folHlink>
        <a:srgbClr val="000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20081022_SDK_Zwischenstand_Beurteilung_der_Ausgangslage_korr</Template>
  <TotalTime>0</TotalTime>
  <Words>915</Words>
  <Application>Microsoft Office PowerPoint</Application>
  <PresentationFormat>A4-Papier (210x297 mm)</PresentationFormat>
  <Paragraphs>122</Paragraphs>
  <Slides>18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18</vt:i4>
      </vt:variant>
    </vt:vector>
  </HeadingPairs>
  <TitlesOfParts>
    <vt:vector size="20" baseType="lpstr">
      <vt:lpstr>3_20081022_SDK_Zwischenstand_Beurteilung_der_Ausgangslage_korr</vt:lpstr>
      <vt:lpstr>Larissa</vt:lpstr>
      <vt:lpstr>  Herzlich Willkommen!              19. November 2019 </vt:lpstr>
      <vt:lpstr>  Infoabend zum Bundesteilhabegesetz (BTHG) </vt:lpstr>
      <vt:lpstr>1. Mietbescheinigungen</vt:lpstr>
      <vt:lpstr>Zentrale Ansätze des Bundesteilhabegesetztes</vt:lpstr>
      <vt:lpstr>Zentrale Folgen für die „stationären“ Einrichtungen</vt:lpstr>
      <vt:lpstr>Mittagessen in WfbM/Tagesstruktur</vt:lpstr>
      <vt:lpstr>Die Übergangslösung vom  01.01.2020 bis (maximal) 31.12.2021</vt:lpstr>
      <vt:lpstr>2. Werkstattlohn</vt:lpstr>
      <vt:lpstr>2. Werkstattlohn</vt:lpstr>
      <vt:lpstr>2. Werkstattlohn</vt:lpstr>
      <vt:lpstr>3. Mittagessen in der WfbM</vt:lpstr>
      <vt:lpstr>3. Mittagessen in der WfbM</vt:lpstr>
      <vt:lpstr>3. Mittagessen in der WfbM</vt:lpstr>
      <vt:lpstr>4. Update Landesrahmenvertrag</vt:lpstr>
      <vt:lpstr>4. Update Landesrahmenvertrag</vt:lpstr>
      <vt:lpstr>5. Bedarfsermittlungsinstrument Baden-Württemberg</vt:lpstr>
      <vt:lpstr>PowerPoint-Präsentation</vt:lpstr>
      <vt:lpstr>PowerPoint-Präsentation</vt:lpstr>
    </vt:vector>
  </TitlesOfParts>
  <Company>Malik Management Zentrum St.Gallen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Strategieentwicklung bei der Süddeutschen  Kranken Leben Allgemeine</dc:title>
  <dc:creator>wic</dc:creator>
  <cp:lastModifiedBy>Braun, Tobias</cp:lastModifiedBy>
  <cp:revision>422</cp:revision>
  <cp:lastPrinted>2019-06-04T14:35:05Z</cp:lastPrinted>
  <dcterms:created xsi:type="dcterms:W3CDTF">2008-10-22T15:53:10Z</dcterms:created>
  <dcterms:modified xsi:type="dcterms:W3CDTF">2019-12-05T12:33:31Z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ojektnummer">
    <vt:lpwstr> </vt:lpwstr>
  </property>
  <property fmtid="{D5CDD505-2E9C-101B-9397-08002B2CF9AE}" pid="3" name="Doc-ID">
    <vt:lpwstr> </vt:lpwstr>
  </property>
  <property fmtid="{D5CDD505-2E9C-101B-9397-08002B2CF9AE}" pid="4" name="Datum">
    <vt:lpwstr>dd.mm.yyyy</vt:lpwstr>
  </property>
  <property fmtid="{D5CDD505-2E9C-101B-9397-08002B2CF9AE}" pid="5" name="Ort">
    <vt:lpwstr>St.Gallen</vt:lpwstr>
  </property>
  <property fmtid="{D5CDD505-2E9C-101B-9397-08002B2CF9AE}" pid="6" name="Malik-MZSG">
    <vt:bool>true</vt:bool>
  </property>
  <property fmtid="{D5CDD505-2E9C-101B-9397-08002B2CF9AE}" pid="7" name="Sprache">
    <vt:lpwstr>Deutsch (Deutschland)</vt:lpwstr>
  </property>
  <property fmtid="{D5CDD505-2E9C-101B-9397-08002B2CF9AE}" pid="8" name="Kundenlogo">
    <vt:bool>false</vt:bool>
  </property>
  <property fmtid="{D5CDD505-2E9C-101B-9397-08002B2CF9AE}" pid="9" name="Name Funktion">
    <vt:lpwstr> </vt:lpwstr>
  </property>
  <property fmtid="{D5CDD505-2E9C-101B-9397-08002B2CF9AE}" pid="10" name="_CustomerlogoTitle">
    <vt:bool>false</vt:bool>
  </property>
  <property fmtid="{D5CDD505-2E9C-101B-9397-08002B2CF9AE}" pid="11" name="_CustomerlogoSlide">
    <vt:bool>false</vt:bool>
  </property>
  <property fmtid="{D5CDD505-2E9C-101B-9397-08002B2CF9AE}" pid="12" name="_Active">
    <vt:lpwstr> </vt:lpwstr>
  </property>
</Properties>
</file>